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Lst>
  <p:sldSz cy="32918400" cx="219456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 roundtripDataSignature="AMtx7mh8El170m0t/7uI33Z/J5xfh13z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Flow is important: why is the project here, methodology (why we decided on our designs), rig, designs, comparison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Problems and how we overcame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dorsi to plantar, downstroke, plantar to dorsi, upstroke</a:t>
            </a:r>
            <a:endParaRPr/>
          </a:p>
          <a:p>
            <a:pPr indent="0" lvl="0" marL="0" rtl="0" algn="l">
              <a:spcBef>
                <a:spcPts val="0"/>
              </a:spcBef>
              <a:spcAft>
                <a:spcPts val="0"/>
              </a:spcAft>
              <a:buClr>
                <a:schemeClr val="dk1"/>
              </a:buClr>
              <a:buSzPts val="1100"/>
              <a:buFont typeface="Arial"/>
              <a:buNone/>
            </a:pPr>
            <a:r>
              <a:rPr lang="en-US">
                <a:solidFill>
                  <a:schemeClr val="dk1"/>
                </a:solidFill>
              </a:rPr>
              <a:t>Break down:</a:t>
            </a:r>
            <a:endParaRPr>
              <a:solidFill>
                <a:schemeClr val="dk1"/>
              </a:solidFill>
            </a:endParaRPr>
          </a:p>
          <a:p>
            <a:pPr indent="-298450" lvl="0" marL="457200" rtl="0" algn="l">
              <a:spcBef>
                <a:spcPts val="0"/>
              </a:spcBef>
              <a:spcAft>
                <a:spcPts val="0"/>
              </a:spcAft>
              <a:buSzPts val="1100"/>
              <a:buChar char="●"/>
            </a:pPr>
            <a:r>
              <a:rPr lang="en-US"/>
              <a:t>Introduction/motivation - Rachael</a:t>
            </a:r>
            <a:endParaRPr/>
          </a:p>
          <a:p>
            <a:pPr indent="-298450" lvl="0" marL="457200" rtl="0" algn="l">
              <a:spcBef>
                <a:spcPts val="0"/>
              </a:spcBef>
              <a:spcAft>
                <a:spcPts val="0"/>
              </a:spcAft>
              <a:buSzPts val="1100"/>
              <a:buChar char="●"/>
            </a:pPr>
            <a:r>
              <a:rPr lang="en-US"/>
              <a:t>Methodology</a:t>
            </a:r>
            <a:endParaRPr/>
          </a:p>
          <a:p>
            <a:pPr indent="-298450" lvl="1" marL="914400" rtl="0" algn="l">
              <a:spcBef>
                <a:spcPts val="0"/>
              </a:spcBef>
              <a:spcAft>
                <a:spcPts val="0"/>
              </a:spcAft>
              <a:buSzPts val="1100"/>
              <a:buChar char="○"/>
            </a:pPr>
            <a:r>
              <a:rPr lang="en-US"/>
              <a:t>Goals &amp; prior research w Nakashima &amp; rampro - Rachael</a:t>
            </a:r>
            <a:endParaRPr/>
          </a:p>
          <a:p>
            <a:pPr indent="-298450" lvl="1" marL="914400" rtl="0" algn="l">
              <a:spcBef>
                <a:spcPts val="0"/>
              </a:spcBef>
              <a:spcAft>
                <a:spcPts val="0"/>
              </a:spcAft>
              <a:buSzPts val="1100"/>
              <a:buChar char="○"/>
            </a:pPr>
            <a:r>
              <a:rPr lang="en-US"/>
              <a:t>human anatomy - Kevin</a:t>
            </a:r>
            <a:endParaRPr/>
          </a:p>
          <a:p>
            <a:pPr indent="-298450" lvl="1" marL="914400" rtl="0" algn="l">
              <a:spcBef>
                <a:spcPts val="0"/>
              </a:spcBef>
              <a:spcAft>
                <a:spcPts val="0"/>
              </a:spcAft>
              <a:buSzPts val="1100"/>
              <a:buChar char="○"/>
            </a:pPr>
            <a:r>
              <a:rPr lang="en-US"/>
              <a:t>Design &amp; analysis motivation - Eric and Kevin</a:t>
            </a:r>
            <a:endParaRPr/>
          </a:p>
          <a:p>
            <a:pPr indent="-298450" lvl="0" marL="457200" rtl="0" algn="l">
              <a:spcBef>
                <a:spcPts val="0"/>
              </a:spcBef>
              <a:spcAft>
                <a:spcPts val="0"/>
              </a:spcAft>
              <a:buSzPts val="1100"/>
              <a:buChar char="●"/>
            </a:pPr>
            <a:r>
              <a:rPr lang="en-US"/>
              <a:t>Test Rig Setup - Kevin</a:t>
            </a:r>
            <a:endParaRPr/>
          </a:p>
          <a:p>
            <a:pPr indent="-298450" lvl="1" marL="914400" rtl="0" algn="l">
              <a:spcBef>
                <a:spcPts val="0"/>
              </a:spcBef>
              <a:spcAft>
                <a:spcPts val="0"/>
              </a:spcAft>
              <a:buSzPts val="1100"/>
              <a:buChar char="○"/>
            </a:pPr>
            <a:r>
              <a:rPr lang="en-US"/>
              <a:t>Problems encountered - Rachael</a:t>
            </a:r>
            <a:endParaRPr/>
          </a:p>
          <a:p>
            <a:pPr indent="-298450" lvl="0" marL="457200" rtl="0" algn="l">
              <a:spcBef>
                <a:spcPts val="0"/>
              </a:spcBef>
              <a:spcAft>
                <a:spcPts val="0"/>
              </a:spcAft>
              <a:buSzPts val="1100"/>
              <a:buChar char="●"/>
            </a:pPr>
            <a:r>
              <a:rPr lang="en-US"/>
              <a:t>Design 1 &amp; 2 &amp; Analysis - Eric</a:t>
            </a:r>
            <a:endParaRPr/>
          </a:p>
          <a:p>
            <a:pPr indent="-298450" lvl="0" marL="457200" rtl="0" algn="l">
              <a:spcBef>
                <a:spcPts val="0"/>
              </a:spcBef>
              <a:spcAft>
                <a:spcPts val="0"/>
              </a:spcAft>
              <a:buSzPts val="1100"/>
              <a:buChar char="●"/>
            </a:pPr>
            <a:r>
              <a:rPr lang="en-US"/>
              <a:t>Design 3 - Kevin</a:t>
            </a:r>
            <a:endParaRPr/>
          </a:p>
          <a:p>
            <a:pPr indent="-298450" lvl="0" marL="457200" rtl="0" algn="l">
              <a:spcBef>
                <a:spcPts val="0"/>
              </a:spcBef>
              <a:spcAft>
                <a:spcPts val="0"/>
              </a:spcAft>
              <a:buSzPts val="1100"/>
              <a:buChar char="●"/>
            </a:pPr>
            <a:r>
              <a:rPr lang="en-US"/>
              <a:t>Design comparison - Eric</a:t>
            </a:r>
            <a:endParaRPr/>
          </a:p>
          <a:p>
            <a:pPr indent="-298450" lvl="0" marL="457200" rtl="0" algn="l">
              <a:spcBef>
                <a:spcPts val="0"/>
              </a:spcBef>
              <a:spcAft>
                <a:spcPts val="0"/>
              </a:spcAft>
              <a:buSzPts val="1100"/>
              <a:buChar char="●"/>
            </a:pPr>
            <a:r>
              <a:rPr lang="en-US"/>
              <a:t>Conclusions &amp; Recommendations - Rachael </a:t>
            </a:r>
            <a:endParaRPr/>
          </a:p>
          <a:p>
            <a:pPr indent="0" lvl="0" marL="0" rtl="0" algn="l">
              <a:spcBef>
                <a:spcPts val="0"/>
              </a:spcBef>
              <a:spcAft>
                <a:spcPts val="0"/>
              </a:spcAft>
              <a:buNone/>
            </a:pPr>
            <a:r>
              <a:t/>
            </a:r>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One oscillation is 1.33 seconds because 45 oscillations per minute.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one oscillation is 40 frames at 30 fps</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 through designs after test rig set up and then discuss analysis and comparison after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IRB takes time - requirement of processing for human subject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Can have graphs in one area (each design has a graph comparing their own iterations, pick the best one to compare in overall comparison area) and explain in comparison area</a:t>
            </a:r>
            <a:endParaRPr/>
          </a:p>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8"/>
          <p:cNvSpPr txBox="1"/>
          <p:nvPr>
            <p:ph type="title"/>
          </p:nvPr>
        </p:nvSpPr>
        <p:spPr>
          <a:xfrm>
            <a:off x="1497331" y="8206749"/>
            <a:ext cx="18928080" cy="136931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4400"/>
              <a:buFont typeface="Calibri"/>
              <a:buNone/>
              <a:defRPr sz="1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
          <p:cNvSpPr txBox="1"/>
          <p:nvPr>
            <p:ph idx="1" type="body"/>
          </p:nvPr>
        </p:nvSpPr>
        <p:spPr>
          <a:xfrm>
            <a:off x="1497331" y="22029429"/>
            <a:ext cx="18928080" cy="7200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400"/>
              </a:spcBef>
              <a:spcAft>
                <a:spcPts val="0"/>
              </a:spcAft>
              <a:buClr>
                <a:schemeClr val="dk1"/>
              </a:buClr>
              <a:buSzPts val="5760"/>
              <a:buNone/>
              <a:defRPr sz="5760">
                <a:solidFill>
                  <a:schemeClr val="dk1"/>
                </a:solidFill>
              </a:defRPr>
            </a:lvl1pPr>
            <a:lvl2pPr indent="-228600" lvl="1" marL="914400" algn="l">
              <a:lnSpc>
                <a:spcPct val="90000"/>
              </a:lnSpc>
              <a:spcBef>
                <a:spcPts val="1200"/>
              </a:spcBef>
              <a:spcAft>
                <a:spcPts val="0"/>
              </a:spcAft>
              <a:buClr>
                <a:srgbClr val="888888"/>
              </a:buClr>
              <a:buSzPts val="4800"/>
              <a:buNone/>
              <a:defRPr sz="4800">
                <a:solidFill>
                  <a:srgbClr val="888888"/>
                </a:solidFill>
              </a:defRPr>
            </a:lvl2pPr>
            <a:lvl3pPr indent="-228600" lvl="2" marL="1371600" algn="l">
              <a:lnSpc>
                <a:spcPct val="90000"/>
              </a:lnSpc>
              <a:spcBef>
                <a:spcPts val="1200"/>
              </a:spcBef>
              <a:spcAft>
                <a:spcPts val="0"/>
              </a:spcAft>
              <a:buClr>
                <a:srgbClr val="888888"/>
              </a:buClr>
              <a:buSzPts val="4320"/>
              <a:buNone/>
              <a:defRPr sz="4320">
                <a:solidFill>
                  <a:srgbClr val="888888"/>
                </a:solidFill>
              </a:defRPr>
            </a:lvl3pPr>
            <a:lvl4pPr indent="-228600" lvl="3" marL="1828800" algn="l">
              <a:lnSpc>
                <a:spcPct val="90000"/>
              </a:lnSpc>
              <a:spcBef>
                <a:spcPts val="1200"/>
              </a:spcBef>
              <a:spcAft>
                <a:spcPts val="0"/>
              </a:spcAft>
              <a:buClr>
                <a:srgbClr val="888888"/>
              </a:buClr>
              <a:buSzPts val="3840"/>
              <a:buNone/>
              <a:defRPr sz="3840">
                <a:solidFill>
                  <a:srgbClr val="888888"/>
                </a:solidFill>
              </a:defRPr>
            </a:lvl4pPr>
            <a:lvl5pPr indent="-228600" lvl="4" marL="2286000" algn="l">
              <a:lnSpc>
                <a:spcPct val="90000"/>
              </a:lnSpc>
              <a:spcBef>
                <a:spcPts val="1200"/>
              </a:spcBef>
              <a:spcAft>
                <a:spcPts val="0"/>
              </a:spcAft>
              <a:buClr>
                <a:srgbClr val="888888"/>
              </a:buClr>
              <a:buSzPts val="3840"/>
              <a:buNone/>
              <a:defRPr sz="3840">
                <a:solidFill>
                  <a:srgbClr val="888888"/>
                </a:solidFill>
              </a:defRPr>
            </a:lvl5pPr>
            <a:lvl6pPr indent="-228600" lvl="5" marL="2743200" algn="l">
              <a:lnSpc>
                <a:spcPct val="90000"/>
              </a:lnSpc>
              <a:spcBef>
                <a:spcPts val="1200"/>
              </a:spcBef>
              <a:spcAft>
                <a:spcPts val="0"/>
              </a:spcAft>
              <a:buClr>
                <a:srgbClr val="888888"/>
              </a:buClr>
              <a:buSzPts val="3840"/>
              <a:buNone/>
              <a:defRPr sz="3840">
                <a:solidFill>
                  <a:srgbClr val="888888"/>
                </a:solidFill>
              </a:defRPr>
            </a:lvl6pPr>
            <a:lvl7pPr indent="-228600" lvl="6" marL="3200400" algn="l">
              <a:lnSpc>
                <a:spcPct val="90000"/>
              </a:lnSpc>
              <a:spcBef>
                <a:spcPts val="1200"/>
              </a:spcBef>
              <a:spcAft>
                <a:spcPts val="0"/>
              </a:spcAft>
              <a:buClr>
                <a:srgbClr val="888888"/>
              </a:buClr>
              <a:buSzPts val="3840"/>
              <a:buNone/>
              <a:defRPr sz="3840">
                <a:solidFill>
                  <a:srgbClr val="888888"/>
                </a:solidFill>
              </a:defRPr>
            </a:lvl7pPr>
            <a:lvl8pPr indent="-228600" lvl="7" marL="3657600" algn="l">
              <a:lnSpc>
                <a:spcPct val="90000"/>
              </a:lnSpc>
              <a:spcBef>
                <a:spcPts val="1200"/>
              </a:spcBef>
              <a:spcAft>
                <a:spcPts val="0"/>
              </a:spcAft>
              <a:buClr>
                <a:srgbClr val="888888"/>
              </a:buClr>
              <a:buSzPts val="3840"/>
              <a:buNone/>
              <a:defRPr sz="3840">
                <a:solidFill>
                  <a:srgbClr val="888888"/>
                </a:solidFill>
              </a:defRPr>
            </a:lvl8pPr>
            <a:lvl9pPr indent="-228600" lvl="8" marL="4114800" algn="l">
              <a:lnSpc>
                <a:spcPct val="90000"/>
              </a:lnSpc>
              <a:spcBef>
                <a:spcPts val="1200"/>
              </a:spcBef>
              <a:spcAft>
                <a:spcPts val="0"/>
              </a:spcAft>
              <a:buClr>
                <a:srgbClr val="888888"/>
              </a:buClr>
              <a:buSzPts val="3840"/>
              <a:buNone/>
              <a:defRPr sz="3840">
                <a:solidFill>
                  <a:srgbClr val="888888"/>
                </a:solidFill>
              </a:defRPr>
            </a:lvl9pPr>
          </a:lstStyle>
          <a:p/>
        </p:txBody>
      </p:sp>
      <p:sp>
        <p:nvSpPr>
          <p:cNvPr id="14" name="Google Shape;14;p8"/>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1508760" y="1752607"/>
            <a:ext cx="1892808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rot="5400000">
            <a:off x="529589" y="9742171"/>
            <a:ext cx="20886422" cy="1892808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71" name="Google Shape;71;p17"/>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4122420" y="13335001"/>
            <a:ext cx="27896822" cy="47320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rot="5400000">
            <a:off x="-5478780" y="8740141"/>
            <a:ext cx="27896822" cy="1392174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77" name="Google Shape;77;p18"/>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9"/>
          <p:cNvSpPr txBox="1"/>
          <p:nvPr>
            <p:ph type="ctrTitle"/>
          </p:nvPr>
        </p:nvSpPr>
        <p:spPr>
          <a:xfrm>
            <a:off x="1645920" y="5387342"/>
            <a:ext cx="18653760" cy="1146048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4400"/>
              <a:buFont typeface="Calibri"/>
              <a:buNone/>
              <a:defRPr sz="1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9"/>
          <p:cNvSpPr txBox="1"/>
          <p:nvPr>
            <p:ph idx="1" type="subTitle"/>
          </p:nvPr>
        </p:nvSpPr>
        <p:spPr>
          <a:xfrm>
            <a:off x="2743200" y="17289782"/>
            <a:ext cx="16459200" cy="794765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400"/>
              </a:spcBef>
              <a:spcAft>
                <a:spcPts val="0"/>
              </a:spcAft>
              <a:buClr>
                <a:schemeClr val="dk1"/>
              </a:buClr>
              <a:buSzPts val="5760"/>
              <a:buNone/>
              <a:defRPr sz="5760"/>
            </a:lvl1pPr>
            <a:lvl2pPr lvl="1" algn="ctr">
              <a:lnSpc>
                <a:spcPct val="90000"/>
              </a:lnSpc>
              <a:spcBef>
                <a:spcPts val="1200"/>
              </a:spcBef>
              <a:spcAft>
                <a:spcPts val="0"/>
              </a:spcAft>
              <a:buClr>
                <a:schemeClr val="dk1"/>
              </a:buClr>
              <a:buSzPts val="4800"/>
              <a:buNone/>
              <a:defRPr sz="4800"/>
            </a:lvl2pPr>
            <a:lvl3pPr lvl="2" algn="ctr">
              <a:lnSpc>
                <a:spcPct val="90000"/>
              </a:lnSpc>
              <a:spcBef>
                <a:spcPts val="1200"/>
              </a:spcBef>
              <a:spcAft>
                <a:spcPts val="0"/>
              </a:spcAft>
              <a:buClr>
                <a:schemeClr val="dk1"/>
              </a:buClr>
              <a:buSzPts val="4320"/>
              <a:buNone/>
              <a:defRPr sz="4320"/>
            </a:lvl3pPr>
            <a:lvl4pPr lvl="3" algn="ctr">
              <a:lnSpc>
                <a:spcPct val="90000"/>
              </a:lnSpc>
              <a:spcBef>
                <a:spcPts val="1200"/>
              </a:spcBef>
              <a:spcAft>
                <a:spcPts val="0"/>
              </a:spcAft>
              <a:buClr>
                <a:schemeClr val="dk1"/>
              </a:buClr>
              <a:buSzPts val="3840"/>
              <a:buNone/>
              <a:defRPr sz="3840"/>
            </a:lvl4pPr>
            <a:lvl5pPr lvl="4" algn="ctr">
              <a:lnSpc>
                <a:spcPct val="90000"/>
              </a:lnSpc>
              <a:spcBef>
                <a:spcPts val="1200"/>
              </a:spcBef>
              <a:spcAft>
                <a:spcPts val="0"/>
              </a:spcAft>
              <a:buClr>
                <a:schemeClr val="dk1"/>
              </a:buClr>
              <a:buSzPts val="3840"/>
              <a:buNone/>
              <a:defRPr sz="3840"/>
            </a:lvl5pPr>
            <a:lvl6pPr lvl="5" algn="ctr">
              <a:lnSpc>
                <a:spcPct val="90000"/>
              </a:lnSpc>
              <a:spcBef>
                <a:spcPts val="1200"/>
              </a:spcBef>
              <a:spcAft>
                <a:spcPts val="0"/>
              </a:spcAft>
              <a:buClr>
                <a:schemeClr val="dk1"/>
              </a:buClr>
              <a:buSzPts val="3840"/>
              <a:buNone/>
              <a:defRPr sz="3840"/>
            </a:lvl6pPr>
            <a:lvl7pPr lvl="6" algn="ctr">
              <a:lnSpc>
                <a:spcPct val="90000"/>
              </a:lnSpc>
              <a:spcBef>
                <a:spcPts val="1200"/>
              </a:spcBef>
              <a:spcAft>
                <a:spcPts val="0"/>
              </a:spcAft>
              <a:buClr>
                <a:schemeClr val="dk1"/>
              </a:buClr>
              <a:buSzPts val="3840"/>
              <a:buNone/>
              <a:defRPr sz="3840"/>
            </a:lvl7pPr>
            <a:lvl8pPr lvl="7" algn="ctr">
              <a:lnSpc>
                <a:spcPct val="90000"/>
              </a:lnSpc>
              <a:spcBef>
                <a:spcPts val="1200"/>
              </a:spcBef>
              <a:spcAft>
                <a:spcPts val="0"/>
              </a:spcAft>
              <a:buClr>
                <a:schemeClr val="dk1"/>
              </a:buClr>
              <a:buSzPts val="3840"/>
              <a:buNone/>
              <a:defRPr sz="3840"/>
            </a:lvl8pPr>
            <a:lvl9pPr lvl="8" algn="ctr">
              <a:lnSpc>
                <a:spcPct val="90000"/>
              </a:lnSpc>
              <a:spcBef>
                <a:spcPts val="1200"/>
              </a:spcBef>
              <a:spcAft>
                <a:spcPts val="0"/>
              </a:spcAft>
              <a:buClr>
                <a:schemeClr val="dk1"/>
              </a:buClr>
              <a:buSzPts val="3840"/>
              <a:buNone/>
              <a:defRPr sz="3840"/>
            </a:lvl9pPr>
          </a:lstStyle>
          <a:p/>
        </p:txBody>
      </p:sp>
      <p:sp>
        <p:nvSpPr>
          <p:cNvPr id="20" name="Google Shape;20;p9"/>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0"/>
          <p:cNvSpPr txBox="1"/>
          <p:nvPr>
            <p:ph type="title"/>
          </p:nvPr>
        </p:nvSpPr>
        <p:spPr>
          <a:xfrm>
            <a:off x="1508760" y="1752607"/>
            <a:ext cx="1892808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
          <p:cNvSpPr txBox="1"/>
          <p:nvPr>
            <p:ph idx="1" type="body"/>
          </p:nvPr>
        </p:nvSpPr>
        <p:spPr>
          <a:xfrm>
            <a:off x="1508760" y="8763000"/>
            <a:ext cx="1892808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26" name="Google Shape;26;p10"/>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1508760" y="1752607"/>
            <a:ext cx="1892808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
          <p:cNvSpPr txBox="1"/>
          <p:nvPr>
            <p:ph idx="1" type="body"/>
          </p:nvPr>
        </p:nvSpPr>
        <p:spPr>
          <a:xfrm>
            <a:off x="1508760" y="8763000"/>
            <a:ext cx="932688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32" name="Google Shape;32;p11"/>
          <p:cNvSpPr txBox="1"/>
          <p:nvPr>
            <p:ph idx="2" type="body"/>
          </p:nvPr>
        </p:nvSpPr>
        <p:spPr>
          <a:xfrm>
            <a:off x="11109960" y="8763000"/>
            <a:ext cx="9326880" cy="208864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33" name="Google Shape;33;p11"/>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1511618" y="1752607"/>
            <a:ext cx="1892808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
          <p:cNvSpPr txBox="1"/>
          <p:nvPr>
            <p:ph idx="1" type="body"/>
          </p:nvPr>
        </p:nvSpPr>
        <p:spPr>
          <a:xfrm>
            <a:off x="1511621" y="8069582"/>
            <a:ext cx="9284016"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400"/>
              </a:spcBef>
              <a:spcAft>
                <a:spcPts val="0"/>
              </a:spcAft>
              <a:buClr>
                <a:schemeClr val="dk1"/>
              </a:buClr>
              <a:buSzPts val="5760"/>
              <a:buNone/>
              <a:defRPr b="1" sz="5760"/>
            </a:lvl1pPr>
            <a:lvl2pPr indent="-228600" lvl="1" marL="914400" algn="l">
              <a:lnSpc>
                <a:spcPct val="90000"/>
              </a:lnSpc>
              <a:spcBef>
                <a:spcPts val="1200"/>
              </a:spcBef>
              <a:spcAft>
                <a:spcPts val="0"/>
              </a:spcAft>
              <a:buClr>
                <a:schemeClr val="dk1"/>
              </a:buClr>
              <a:buSzPts val="4800"/>
              <a:buNone/>
              <a:defRPr b="1" sz="4800"/>
            </a:lvl2pPr>
            <a:lvl3pPr indent="-228600" lvl="2" marL="1371600" algn="l">
              <a:lnSpc>
                <a:spcPct val="90000"/>
              </a:lnSpc>
              <a:spcBef>
                <a:spcPts val="1200"/>
              </a:spcBef>
              <a:spcAft>
                <a:spcPts val="0"/>
              </a:spcAft>
              <a:buClr>
                <a:schemeClr val="dk1"/>
              </a:buClr>
              <a:buSzPts val="4320"/>
              <a:buNone/>
              <a:defRPr b="1" sz="4320"/>
            </a:lvl3pPr>
            <a:lvl4pPr indent="-228600" lvl="3" marL="1828800" algn="l">
              <a:lnSpc>
                <a:spcPct val="90000"/>
              </a:lnSpc>
              <a:spcBef>
                <a:spcPts val="1200"/>
              </a:spcBef>
              <a:spcAft>
                <a:spcPts val="0"/>
              </a:spcAft>
              <a:buClr>
                <a:schemeClr val="dk1"/>
              </a:buClr>
              <a:buSzPts val="3840"/>
              <a:buNone/>
              <a:defRPr b="1" sz="3840"/>
            </a:lvl4pPr>
            <a:lvl5pPr indent="-228600" lvl="4" marL="2286000" algn="l">
              <a:lnSpc>
                <a:spcPct val="90000"/>
              </a:lnSpc>
              <a:spcBef>
                <a:spcPts val="1200"/>
              </a:spcBef>
              <a:spcAft>
                <a:spcPts val="0"/>
              </a:spcAft>
              <a:buClr>
                <a:schemeClr val="dk1"/>
              </a:buClr>
              <a:buSzPts val="3840"/>
              <a:buNone/>
              <a:defRPr b="1" sz="3840"/>
            </a:lvl5pPr>
            <a:lvl6pPr indent="-228600" lvl="5" marL="2743200" algn="l">
              <a:lnSpc>
                <a:spcPct val="90000"/>
              </a:lnSpc>
              <a:spcBef>
                <a:spcPts val="1200"/>
              </a:spcBef>
              <a:spcAft>
                <a:spcPts val="0"/>
              </a:spcAft>
              <a:buClr>
                <a:schemeClr val="dk1"/>
              </a:buClr>
              <a:buSzPts val="3840"/>
              <a:buNone/>
              <a:defRPr b="1" sz="3840"/>
            </a:lvl6pPr>
            <a:lvl7pPr indent="-228600" lvl="6" marL="3200400" algn="l">
              <a:lnSpc>
                <a:spcPct val="90000"/>
              </a:lnSpc>
              <a:spcBef>
                <a:spcPts val="1200"/>
              </a:spcBef>
              <a:spcAft>
                <a:spcPts val="0"/>
              </a:spcAft>
              <a:buClr>
                <a:schemeClr val="dk1"/>
              </a:buClr>
              <a:buSzPts val="3840"/>
              <a:buNone/>
              <a:defRPr b="1" sz="3840"/>
            </a:lvl7pPr>
            <a:lvl8pPr indent="-228600" lvl="7" marL="3657600" algn="l">
              <a:lnSpc>
                <a:spcPct val="90000"/>
              </a:lnSpc>
              <a:spcBef>
                <a:spcPts val="1200"/>
              </a:spcBef>
              <a:spcAft>
                <a:spcPts val="0"/>
              </a:spcAft>
              <a:buClr>
                <a:schemeClr val="dk1"/>
              </a:buClr>
              <a:buSzPts val="3840"/>
              <a:buNone/>
              <a:defRPr b="1" sz="3840"/>
            </a:lvl8pPr>
            <a:lvl9pPr indent="-228600" lvl="8" marL="4114800" algn="l">
              <a:lnSpc>
                <a:spcPct val="90000"/>
              </a:lnSpc>
              <a:spcBef>
                <a:spcPts val="1200"/>
              </a:spcBef>
              <a:spcAft>
                <a:spcPts val="0"/>
              </a:spcAft>
              <a:buClr>
                <a:schemeClr val="dk1"/>
              </a:buClr>
              <a:buSzPts val="3840"/>
              <a:buNone/>
              <a:defRPr b="1" sz="3840"/>
            </a:lvl9pPr>
          </a:lstStyle>
          <a:p/>
        </p:txBody>
      </p:sp>
      <p:sp>
        <p:nvSpPr>
          <p:cNvPr id="39" name="Google Shape;39;p12"/>
          <p:cNvSpPr txBox="1"/>
          <p:nvPr>
            <p:ph idx="2" type="body"/>
          </p:nvPr>
        </p:nvSpPr>
        <p:spPr>
          <a:xfrm>
            <a:off x="1511621" y="12024360"/>
            <a:ext cx="9284016" cy="176860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40" name="Google Shape;40;p12"/>
          <p:cNvSpPr txBox="1"/>
          <p:nvPr>
            <p:ph idx="3" type="body"/>
          </p:nvPr>
        </p:nvSpPr>
        <p:spPr>
          <a:xfrm>
            <a:off x="11109961" y="8069582"/>
            <a:ext cx="9329738" cy="395477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400"/>
              </a:spcBef>
              <a:spcAft>
                <a:spcPts val="0"/>
              </a:spcAft>
              <a:buClr>
                <a:schemeClr val="dk1"/>
              </a:buClr>
              <a:buSzPts val="5760"/>
              <a:buNone/>
              <a:defRPr b="1" sz="5760"/>
            </a:lvl1pPr>
            <a:lvl2pPr indent="-228600" lvl="1" marL="914400" algn="l">
              <a:lnSpc>
                <a:spcPct val="90000"/>
              </a:lnSpc>
              <a:spcBef>
                <a:spcPts val="1200"/>
              </a:spcBef>
              <a:spcAft>
                <a:spcPts val="0"/>
              </a:spcAft>
              <a:buClr>
                <a:schemeClr val="dk1"/>
              </a:buClr>
              <a:buSzPts val="4800"/>
              <a:buNone/>
              <a:defRPr b="1" sz="4800"/>
            </a:lvl2pPr>
            <a:lvl3pPr indent="-228600" lvl="2" marL="1371600" algn="l">
              <a:lnSpc>
                <a:spcPct val="90000"/>
              </a:lnSpc>
              <a:spcBef>
                <a:spcPts val="1200"/>
              </a:spcBef>
              <a:spcAft>
                <a:spcPts val="0"/>
              </a:spcAft>
              <a:buClr>
                <a:schemeClr val="dk1"/>
              </a:buClr>
              <a:buSzPts val="4320"/>
              <a:buNone/>
              <a:defRPr b="1" sz="4320"/>
            </a:lvl3pPr>
            <a:lvl4pPr indent="-228600" lvl="3" marL="1828800" algn="l">
              <a:lnSpc>
                <a:spcPct val="90000"/>
              </a:lnSpc>
              <a:spcBef>
                <a:spcPts val="1200"/>
              </a:spcBef>
              <a:spcAft>
                <a:spcPts val="0"/>
              </a:spcAft>
              <a:buClr>
                <a:schemeClr val="dk1"/>
              </a:buClr>
              <a:buSzPts val="3840"/>
              <a:buNone/>
              <a:defRPr b="1" sz="3840"/>
            </a:lvl4pPr>
            <a:lvl5pPr indent="-228600" lvl="4" marL="2286000" algn="l">
              <a:lnSpc>
                <a:spcPct val="90000"/>
              </a:lnSpc>
              <a:spcBef>
                <a:spcPts val="1200"/>
              </a:spcBef>
              <a:spcAft>
                <a:spcPts val="0"/>
              </a:spcAft>
              <a:buClr>
                <a:schemeClr val="dk1"/>
              </a:buClr>
              <a:buSzPts val="3840"/>
              <a:buNone/>
              <a:defRPr b="1" sz="3840"/>
            </a:lvl5pPr>
            <a:lvl6pPr indent="-228600" lvl="5" marL="2743200" algn="l">
              <a:lnSpc>
                <a:spcPct val="90000"/>
              </a:lnSpc>
              <a:spcBef>
                <a:spcPts val="1200"/>
              </a:spcBef>
              <a:spcAft>
                <a:spcPts val="0"/>
              </a:spcAft>
              <a:buClr>
                <a:schemeClr val="dk1"/>
              </a:buClr>
              <a:buSzPts val="3840"/>
              <a:buNone/>
              <a:defRPr b="1" sz="3840"/>
            </a:lvl6pPr>
            <a:lvl7pPr indent="-228600" lvl="6" marL="3200400" algn="l">
              <a:lnSpc>
                <a:spcPct val="90000"/>
              </a:lnSpc>
              <a:spcBef>
                <a:spcPts val="1200"/>
              </a:spcBef>
              <a:spcAft>
                <a:spcPts val="0"/>
              </a:spcAft>
              <a:buClr>
                <a:schemeClr val="dk1"/>
              </a:buClr>
              <a:buSzPts val="3840"/>
              <a:buNone/>
              <a:defRPr b="1" sz="3840"/>
            </a:lvl7pPr>
            <a:lvl8pPr indent="-228600" lvl="7" marL="3657600" algn="l">
              <a:lnSpc>
                <a:spcPct val="90000"/>
              </a:lnSpc>
              <a:spcBef>
                <a:spcPts val="1200"/>
              </a:spcBef>
              <a:spcAft>
                <a:spcPts val="0"/>
              </a:spcAft>
              <a:buClr>
                <a:schemeClr val="dk1"/>
              </a:buClr>
              <a:buSzPts val="3840"/>
              <a:buNone/>
              <a:defRPr b="1" sz="3840"/>
            </a:lvl8pPr>
            <a:lvl9pPr indent="-228600" lvl="8" marL="4114800" algn="l">
              <a:lnSpc>
                <a:spcPct val="90000"/>
              </a:lnSpc>
              <a:spcBef>
                <a:spcPts val="1200"/>
              </a:spcBef>
              <a:spcAft>
                <a:spcPts val="0"/>
              </a:spcAft>
              <a:buClr>
                <a:schemeClr val="dk1"/>
              </a:buClr>
              <a:buSzPts val="3840"/>
              <a:buNone/>
              <a:defRPr b="1" sz="3840"/>
            </a:lvl9pPr>
          </a:lstStyle>
          <a:p/>
        </p:txBody>
      </p:sp>
      <p:sp>
        <p:nvSpPr>
          <p:cNvPr id="41" name="Google Shape;41;p12"/>
          <p:cNvSpPr txBox="1"/>
          <p:nvPr>
            <p:ph idx="4" type="body"/>
          </p:nvPr>
        </p:nvSpPr>
        <p:spPr>
          <a:xfrm>
            <a:off x="11109961" y="12024360"/>
            <a:ext cx="9329738" cy="176860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400"/>
              </a:spcBef>
              <a:spcAft>
                <a:spcPts val="0"/>
              </a:spcAft>
              <a:buClr>
                <a:schemeClr val="dk1"/>
              </a:buClr>
              <a:buSzPts val="1800"/>
              <a:buChar char="•"/>
              <a:defRPr/>
            </a:lvl1pPr>
            <a:lvl2pPr indent="-342900" lvl="1" marL="914400" algn="l">
              <a:lnSpc>
                <a:spcPct val="90000"/>
              </a:lnSpc>
              <a:spcBef>
                <a:spcPts val="1200"/>
              </a:spcBef>
              <a:spcAft>
                <a:spcPts val="0"/>
              </a:spcAft>
              <a:buClr>
                <a:schemeClr val="dk1"/>
              </a:buClr>
              <a:buSzPts val="1800"/>
              <a:buChar char="•"/>
              <a:defRPr/>
            </a:lvl2pPr>
            <a:lvl3pPr indent="-342900" lvl="2" marL="1371600" algn="l">
              <a:lnSpc>
                <a:spcPct val="90000"/>
              </a:lnSpc>
              <a:spcBef>
                <a:spcPts val="12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342900" lvl="4" marL="2286000" algn="l">
              <a:lnSpc>
                <a:spcPct val="90000"/>
              </a:lnSpc>
              <a:spcBef>
                <a:spcPts val="1200"/>
              </a:spcBef>
              <a:spcAft>
                <a:spcPts val="0"/>
              </a:spcAft>
              <a:buClr>
                <a:schemeClr val="dk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0"/>
              </a:spcAft>
              <a:buClr>
                <a:schemeClr val="dk1"/>
              </a:buClr>
              <a:buSzPts val="1800"/>
              <a:buChar char="•"/>
              <a:defRPr/>
            </a:lvl9pPr>
          </a:lstStyle>
          <a:p/>
        </p:txBody>
      </p:sp>
      <p:sp>
        <p:nvSpPr>
          <p:cNvPr id="42" name="Google Shape;42;p12"/>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1508760" y="1752607"/>
            <a:ext cx="18928080" cy="6362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3"/>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1511619" y="2194560"/>
            <a:ext cx="7078027"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7680"/>
              <a:buFont typeface="Calibri"/>
              <a:buNone/>
              <a:defRPr sz="76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9329738" y="4739647"/>
            <a:ext cx="11109960" cy="23393400"/>
          </a:xfrm>
          <a:prstGeom prst="rect">
            <a:avLst/>
          </a:prstGeom>
          <a:noFill/>
          <a:ln>
            <a:noFill/>
          </a:ln>
        </p:spPr>
        <p:txBody>
          <a:bodyPr anchorCtr="0" anchor="t" bIns="45700" lIns="91425" spcFirstLastPara="1" rIns="91425" wrap="square" tIns="45700">
            <a:normAutofit/>
          </a:bodyPr>
          <a:lstStyle>
            <a:lvl1pPr indent="-716280" lvl="0" marL="457200" algn="l">
              <a:lnSpc>
                <a:spcPct val="90000"/>
              </a:lnSpc>
              <a:spcBef>
                <a:spcPts val="2400"/>
              </a:spcBef>
              <a:spcAft>
                <a:spcPts val="0"/>
              </a:spcAft>
              <a:buClr>
                <a:schemeClr val="dk1"/>
              </a:buClr>
              <a:buSzPts val="7680"/>
              <a:buChar char="•"/>
              <a:defRPr sz="7680"/>
            </a:lvl1pPr>
            <a:lvl2pPr indent="-655320" lvl="1" marL="914400" algn="l">
              <a:lnSpc>
                <a:spcPct val="90000"/>
              </a:lnSpc>
              <a:spcBef>
                <a:spcPts val="1200"/>
              </a:spcBef>
              <a:spcAft>
                <a:spcPts val="0"/>
              </a:spcAft>
              <a:buClr>
                <a:schemeClr val="dk1"/>
              </a:buClr>
              <a:buSzPts val="6720"/>
              <a:buChar char="•"/>
              <a:defRPr sz="6719"/>
            </a:lvl2pPr>
            <a:lvl3pPr indent="-594360" lvl="2" marL="1371600" algn="l">
              <a:lnSpc>
                <a:spcPct val="90000"/>
              </a:lnSpc>
              <a:spcBef>
                <a:spcPts val="1200"/>
              </a:spcBef>
              <a:spcAft>
                <a:spcPts val="0"/>
              </a:spcAft>
              <a:buClr>
                <a:schemeClr val="dk1"/>
              </a:buClr>
              <a:buSzPts val="5760"/>
              <a:buChar char="•"/>
              <a:defRPr sz="5760"/>
            </a:lvl3pPr>
            <a:lvl4pPr indent="-533400" lvl="3" marL="1828800" algn="l">
              <a:lnSpc>
                <a:spcPct val="90000"/>
              </a:lnSpc>
              <a:spcBef>
                <a:spcPts val="1200"/>
              </a:spcBef>
              <a:spcAft>
                <a:spcPts val="0"/>
              </a:spcAft>
              <a:buClr>
                <a:schemeClr val="dk1"/>
              </a:buClr>
              <a:buSzPts val="4800"/>
              <a:buChar char="•"/>
              <a:defRPr sz="4800"/>
            </a:lvl4pPr>
            <a:lvl5pPr indent="-533400" lvl="4" marL="2286000" algn="l">
              <a:lnSpc>
                <a:spcPct val="90000"/>
              </a:lnSpc>
              <a:spcBef>
                <a:spcPts val="1200"/>
              </a:spcBef>
              <a:spcAft>
                <a:spcPts val="0"/>
              </a:spcAft>
              <a:buClr>
                <a:schemeClr val="dk1"/>
              </a:buClr>
              <a:buSzPts val="4800"/>
              <a:buChar char="•"/>
              <a:defRPr sz="4800"/>
            </a:lvl5pPr>
            <a:lvl6pPr indent="-533400" lvl="5" marL="2743200" algn="l">
              <a:lnSpc>
                <a:spcPct val="90000"/>
              </a:lnSpc>
              <a:spcBef>
                <a:spcPts val="1200"/>
              </a:spcBef>
              <a:spcAft>
                <a:spcPts val="0"/>
              </a:spcAft>
              <a:buClr>
                <a:schemeClr val="dk1"/>
              </a:buClr>
              <a:buSzPts val="4800"/>
              <a:buChar char="•"/>
              <a:defRPr sz="4800"/>
            </a:lvl6pPr>
            <a:lvl7pPr indent="-533400" lvl="6" marL="3200400" algn="l">
              <a:lnSpc>
                <a:spcPct val="90000"/>
              </a:lnSpc>
              <a:spcBef>
                <a:spcPts val="1200"/>
              </a:spcBef>
              <a:spcAft>
                <a:spcPts val="0"/>
              </a:spcAft>
              <a:buClr>
                <a:schemeClr val="dk1"/>
              </a:buClr>
              <a:buSzPts val="4800"/>
              <a:buChar char="•"/>
              <a:defRPr sz="4800"/>
            </a:lvl7pPr>
            <a:lvl8pPr indent="-533400" lvl="7" marL="3657600" algn="l">
              <a:lnSpc>
                <a:spcPct val="90000"/>
              </a:lnSpc>
              <a:spcBef>
                <a:spcPts val="1200"/>
              </a:spcBef>
              <a:spcAft>
                <a:spcPts val="0"/>
              </a:spcAft>
              <a:buClr>
                <a:schemeClr val="dk1"/>
              </a:buClr>
              <a:buSzPts val="4800"/>
              <a:buChar char="•"/>
              <a:defRPr sz="4800"/>
            </a:lvl8pPr>
            <a:lvl9pPr indent="-533400" lvl="8" marL="4114800" algn="l">
              <a:lnSpc>
                <a:spcPct val="90000"/>
              </a:lnSpc>
              <a:spcBef>
                <a:spcPts val="1200"/>
              </a:spcBef>
              <a:spcAft>
                <a:spcPts val="0"/>
              </a:spcAft>
              <a:buClr>
                <a:schemeClr val="dk1"/>
              </a:buClr>
              <a:buSzPts val="4800"/>
              <a:buChar char="•"/>
              <a:defRPr sz="4800"/>
            </a:lvl9pPr>
          </a:lstStyle>
          <a:p/>
        </p:txBody>
      </p:sp>
      <p:sp>
        <p:nvSpPr>
          <p:cNvPr id="57" name="Google Shape;57;p15"/>
          <p:cNvSpPr txBox="1"/>
          <p:nvPr>
            <p:ph idx="2" type="body"/>
          </p:nvPr>
        </p:nvSpPr>
        <p:spPr>
          <a:xfrm>
            <a:off x="1511619" y="9875520"/>
            <a:ext cx="7078027"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400"/>
              </a:spcBef>
              <a:spcAft>
                <a:spcPts val="0"/>
              </a:spcAft>
              <a:buClr>
                <a:schemeClr val="dk1"/>
              </a:buClr>
              <a:buSzPts val="3840"/>
              <a:buNone/>
              <a:defRPr sz="3840"/>
            </a:lvl1pPr>
            <a:lvl2pPr indent="-228600" lvl="1" marL="914400" algn="l">
              <a:lnSpc>
                <a:spcPct val="90000"/>
              </a:lnSpc>
              <a:spcBef>
                <a:spcPts val="1200"/>
              </a:spcBef>
              <a:spcAft>
                <a:spcPts val="0"/>
              </a:spcAft>
              <a:buClr>
                <a:schemeClr val="dk1"/>
              </a:buClr>
              <a:buSzPts val="3360"/>
              <a:buNone/>
              <a:defRPr sz="3359"/>
            </a:lvl2pPr>
            <a:lvl3pPr indent="-228600" lvl="2" marL="1371600" algn="l">
              <a:lnSpc>
                <a:spcPct val="90000"/>
              </a:lnSpc>
              <a:spcBef>
                <a:spcPts val="1200"/>
              </a:spcBef>
              <a:spcAft>
                <a:spcPts val="0"/>
              </a:spcAft>
              <a:buClr>
                <a:schemeClr val="dk1"/>
              </a:buClr>
              <a:buSzPts val="2880"/>
              <a:buNone/>
              <a:defRPr sz="2880"/>
            </a:lvl3pPr>
            <a:lvl4pPr indent="-228600" lvl="3" marL="1828800" algn="l">
              <a:lnSpc>
                <a:spcPct val="90000"/>
              </a:lnSpc>
              <a:spcBef>
                <a:spcPts val="1200"/>
              </a:spcBef>
              <a:spcAft>
                <a:spcPts val="0"/>
              </a:spcAft>
              <a:buClr>
                <a:schemeClr val="dk1"/>
              </a:buClr>
              <a:buSzPts val="2400"/>
              <a:buNone/>
              <a:defRPr sz="2400"/>
            </a:lvl4pPr>
            <a:lvl5pPr indent="-228600" lvl="4" marL="2286000" algn="l">
              <a:lnSpc>
                <a:spcPct val="90000"/>
              </a:lnSpc>
              <a:spcBef>
                <a:spcPts val="1200"/>
              </a:spcBef>
              <a:spcAft>
                <a:spcPts val="0"/>
              </a:spcAft>
              <a:buClr>
                <a:schemeClr val="dk1"/>
              </a:buClr>
              <a:buSzPts val="2400"/>
              <a:buNone/>
              <a:defRPr sz="2400"/>
            </a:lvl5pPr>
            <a:lvl6pPr indent="-228600" lvl="5" marL="2743200" algn="l">
              <a:lnSpc>
                <a:spcPct val="90000"/>
              </a:lnSpc>
              <a:spcBef>
                <a:spcPts val="1200"/>
              </a:spcBef>
              <a:spcAft>
                <a:spcPts val="0"/>
              </a:spcAft>
              <a:buClr>
                <a:schemeClr val="dk1"/>
              </a:buClr>
              <a:buSzPts val="2400"/>
              <a:buNone/>
              <a:defRPr sz="2400"/>
            </a:lvl6pPr>
            <a:lvl7pPr indent="-228600" lvl="6" marL="3200400" algn="l">
              <a:lnSpc>
                <a:spcPct val="90000"/>
              </a:lnSpc>
              <a:spcBef>
                <a:spcPts val="1200"/>
              </a:spcBef>
              <a:spcAft>
                <a:spcPts val="0"/>
              </a:spcAft>
              <a:buClr>
                <a:schemeClr val="dk1"/>
              </a:buClr>
              <a:buSzPts val="2400"/>
              <a:buNone/>
              <a:defRPr sz="2400"/>
            </a:lvl7pPr>
            <a:lvl8pPr indent="-228600" lvl="7" marL="3657600" algn="l">
              <a:lnSpc>
                <a:spcPct val="90000"/>
              </a:lnSpc>
              <a:spcBef>
                <a:spcPts val="1200"/>
              </a:spcBef>
              <a:spcAft>
                <a:spcPts val="0"/>
              </a:spcAft>
              <a:buClr>
                <a:schemeClr val="dk1"/>
              </a:buClr>
              <a:buSzPts val="2400"/>
              <a:buNone/>
              <a:defRPr sz="2400"/>
            </a:lvl8pPr>
            <a:lvl9pPr indent="-228600" lvl="8" marL="4114800" algn="l">
              <a:lnSpc>
                <a:spcPct val="90000"/>
              </a:lnSpc>
              <a:spcBef>
                <a:spcPts val="1200"/>
              </a:spcBef>
              <a:spcAft>
                <a:spcPts val="0"/>
              </a:spcAft>
              <a:buClr>
                <a:schemeClr val="dk1"/>
              </a:buClr>
              <a:buSzPts val="2400"/>
              <a:buNone/>
              <a:defRPr sz="2400"/>
            </a:lvl9pPr>
          </a:lstStyle>
          <a:p/>
        </p:txBody>
      </p:sp>
      <p:sp>
        <p:nvSpPr>
          <p:cNvPr id="58" name="Google Shape;58;p15"/>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1511619" y="2194560"/>
            <a:ext cx="7078027" cy="76809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7680"/>
              <a:buFont typeface="Calibri"/>
              <a:buNone/>
              <a:defRPr sz="76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ph idx="2" type="pic"/>
          </p:nvPr>
        </p:nvSpPr>
        <p:spPr>
          <a:xfrm>
            <a:off x="9329738" y="4739647"/>
            <a:ext cx="11109960" cy="23393400"/>
          </a:xfrm>
          <a:prstGeom prst="rect">
            <a:avLst/>
          </a:prstGeom>
          <a:noFill/>
          <a:ln>
            <a:noFill/>
          </a:ln>
        </p:spPr>
      </p:sp>
      <p:sp>
        <p:nvSpPr>
          <p:cNvPr id="64" name="Google Shape;64;p16"/>
          <p:cNvSpPr txBox="1"/>
          <p:nvPr>
            <p:ph idx="1" type="body"/>
          </p:nvPr>
        </p:nvSpPr>
        <p:spPr>
          <a:xfrm>
            <a:off x="1511619" y="9875520"/>
            <a:ext cx="7078027" cy="18295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400"/>
              </a:spcBef>
              <a:spcAft>
                <a:spcPts val="0"/>
              </a:spcAft>
              <a:buClr>
                <a:schemeClr val="dk1"/>
              </a:buClr>
              <a:buSzPts val="3840"/>
              <a:buNone/>
              <a:defRPr sz="3840"/>
            </a:lvl1pPr>
            <a:lvl2pPr indent="-228600" lvl="1" marL="914400" algn="l">
              <a:lnSpc>
                <a:spcPct val="90000"/>
              </a:lnSpc>
              <a:spcBef>
                <a:spcPts val="1200"/>
              </a:spcBef>
              <a:spcAft>
                <a:spcPts val="0"/>
              </a:spcAft>
              <a:buClr>
                <a:schemeClr val="dk1"/>
              </a:buClr>
              <a:buSzPts val="3360"/>
              <a:buNone/>
              <a:defRPr sz="3359"/>
            </a:lvl2pPr>
            <a:lvl3pPr indent="-228600" lvl="2" marL="1371600" algn="l">
              <a:lnSpc>
                <a:spcPct val="90000"/>
              </a:lnSpc>
              <a:spcBef>
                <a:spcPts val="1200"/>
              </a:spcBef>
              <a:spcAft>
                <a:spcPts val="0"/>
              </a:spcAft>
              <a:buClr>
                <a:schemeClr val="dk1"/>
              </a:buClr>
              <a:buSzPts val="2880"/>
              <a:buNone/>
              <a:defRPr sz="2880"/>
            </a:lvl3pPr>
            <a:lvl4pPr indent="-228600" lvl="3" marL="1828800" algn="l">
              <a:lnSpc>
                <a:spcPct val="90000"/>
              </a:lnSpc>
              <a:spcBef>
                <a:spcPts val="1200"/>
              </a:spcBef>
              <a:spcAft>
                <a:spcPts val="0"/>
              </a:spcAft>
              <a:buClr>
                <a:schemeClr val="dk1"/>
              </a:buClr>
              <a:buSzPts val="2400"/>
              <a:buNone/>
              <a:defRPr sz="2400"/>
            </a:lvl4pPr>
            <a:lvl5pPr indent="-228600" lvl="4" marL="2286000" algn="l">
              <a:lnSpc>
                <a:spcPct val="90000"/>
              </a:lnSpc>
              <a:spcBef>
                <a:spcPts val="1200"/>
              </a:spcBef>
              <a:spcAft>
                <a:spcPts val="0"/>
              </a:spcAft>
              <a:buClr>
                <a:schemeClr val="dk1"/>
              </a:buClr>
              <a:buSzPts val="2400"/>
              <a:buNone/>
              <a:defRPr sz="2400"/>
            </a:lvl5pPr>
            <a:lvl6pPr indent="-228600" lvl="5" marL="2743200" algn="l">
              <a:lnSpc>
                <a:spcPct val="90000"/>
              </a:lnSpc>
              <a:spcBef>
                <a:spcPts val="1200"/>
              </a:spcBef>
              <a:spcAft>
                <a:spcPts val="0"/>
              </a:spcAft>
              <a:buClr>
                <a:schemeClr val="dk1"/>
              </a:buClr>
              <a:buSzPts val="2400"/>
              <a:buNone/>
              <a:defRPr sz="2400"/>
            </a:lvl6pPr>
            <a:lvl7pPr indent="-228600" lvl="6" marL="3200400" algn="l">
              <a:lnSpc>
                <a:spcPct val="90000"/>
              </a:lnSpc>
              <a:spcBef>
                <a:spcPts val="1200"/>
              </a:spcBef>
              <a:spcAft>
                <a:spcPts val="0"/>
              </a:spcAft>
              <a:buClr>
                <a:schemeClr val="dk1"/>
              </a:buClr>
              <a:buSzPts val="2400"/>
              <a:buNone/>
              <a:defRPr sz="2400"/>
            </a:lvl7pPr>
            <a:lvl8pPr indent="-228600" lvl="7" marL="3657600" algn="l">
              <a:lnSpc>
                <a:spcPct val="90000"/>
              </a:lnSpc>
              <a:spcBef>
                <a:spcPts val="1200"/>
              </a:spcBef>
              <a:spcAft>
                <a:spcPts val="0"/>
              </a:spcAft>
              <a:buClr>
                <a:schemeClr val="dk1"/>
              </a:buClr>
              <a:buSzPts val="2400"/>
              <a:buNone/>
              <a:defRPr sz="2400"/>
            </a:lvl8pPr>
            <a:lvl9pPr indent="-228600" lvl="8" marL="4114800" algn="l">
              <a:lnSpc>
                <a:spcPct val="90000"/>
              </a:lnSpc>
              <a:spcBef>
                <a:spcPts val="1200"/>
              </a:spcBef>
              <a:spcAft>
                <a:spcPts val="0"/>
              </a:spcAft>
              <a:buClr>
                <a:schemeClr val="dk1"/>
              </a:buClr>
              <a:buSzPts val="2400"/>
              <a:buNone/>
              <a:defRPr sz="2400"/>
            </a:lvl9pPr>
          </a:lstStyle>
          <a:p/>
        </p:txBody>
      </p:sp>
      <p:sp>
        <p:nvSpPr>
          <p:cNvPr id="65" name="Google Shape;65;p16"/>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1508760" y="1752607"/>
            <a:ext cx="18928080" cy="6362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0560"/>
              <a:buFont typeface="Calibri"/>
              <a:buNone/>
              <a:defRPr b="0" i="0" sz="1056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
          <p:cNvSpPr txBox="1"/>
          <p:nvPr>
            <p:ph idx="1" type="body"/>
          </p:nvPr>
        </p:nvSpPr>
        <p:spPr>
          <a:xfrm>
            <a:off x="1508760" y="8763000"/>
            <a:ext cx="18928080" cy="20886422"/>
          </a:xfrm>
          <a:prstGeom prst="rect">
            <a:avLst/>
          </a:prstGeom>
          <a:noFill/>
          <a:ln>
            <a:noFill/>
          </a:ln>
        </p:spPr>
        <p:txBody>
          <a:bodyPr anchorCtr="0" anchor="t" bIns="45700" lIns="91425" spcFirstLastPara="1" rIns="91425" wrap="square" tIns="45700">
            <a:normAutofit/>
          </a:bodyPr>
          <a:lstStyle>
            <a:lvl1pPr indent="-655320" lvl="0" marL="457200" marR="0" rtl="0" algn="l">
              <a:lnSpc>
                <a:spcPct val="90000"/>
              </a:lnSpc>
              <a:spcBef>
                <a:spcPts val="2400"/>
              </a:spcBef>
              <a:spcAft>
                <a:spcPts val="0"/>
              </a:spcAft>
              <a:buClr>
                <a:schemeClr val="dk1"/>
              </a:buClr>
              <a:buSzPts val="6720"/>
              <a:buFont typeface="Arial"/>
              <a:buChar char="•"/>
              <a:defRPr b="0" i="0" sz="6719" u="none" cap="none" strike="noStrike">
                <a:solidFill>
                  <a:schemeClr val="dk1"/>
                </a:solidFill>
                <a:latin typeface="Calibri"/>
                <a:ea typeface="Calibri"/>
                <a:cs typeface="Calibri"/>
                <a:sym typeface="Calibri"/>
              </a:defRPr>
            </a:lvl1pPr>
            <a:lvl2pPr indent="-594360" lvl="1" marL="914400" marR="0" rtl="0" algn="l">
              <a:lnSpc>
                <a:spcPct val="90000"/>
              </a:lnSpc>
              <a:spcBef>
                <a:spcPts val="12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2919" lvl="3" marL="18288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4pPr>
            <a:lvl5pPr indent="-502920" lvl="4" marL="22860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5pPr>
            <a:lvl6pPr indent="-502920" lvl="5" marL="27432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6pPr>
            <a:lvl7pPr indent="-502920" lvl="6" marL="32004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7pPr>
            <a:lvl8pPr indent="-502920" lvl="7" marL="36576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8pPr>
            <a:lvl9pPr indent="-502920" lvl="8" marL="4114800" marR="0" rtl="0" algn="l">
              <a:lnSpc>
                <a:spcPct val="90000"/>
              </a:lnSpc>
              <a:spcBef>
                <a:spcPts val="1200"/>
              </a:spcBef>
              <a:spcAft>
                <a:spcPts val="0"/>
              </a:spcAft>
              <a:buClr>
                <a:schemeClr val="dk1"/>
              </a:buClr>
              <a:buSzPts val="4320"/>
              <a:buFont typeface="Arial"/>
              <a:buChar char="•"/>
              <a:defRPr b="0" i="0" sz="432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1508760" y="30510487"/>
            <a:ext cx="4937760" cy="1752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88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7269480" y="30510487"/>
            <a:ext cx="7406640" cy="1752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88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15499080" y="30510487"/>
            <a:ext cx="493776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880" u="none" cap="none" strike="noStrike">
                <a:solidFill>
                  <a:srgbClr val="888888"/>
                </a:solidFill>
                <a:latin typeface="Calibri"/>
                <a:ea typeface="Calibri"/>
                <a:cs typeface="Calibri"/>
                <a:sym typeface="Calibri"/>
              </a:defRPr>
            </a:lvl1pPr>
            <a:lvl2pPr indent="0" lvl="1" marL="0" marR="0" rtl="0" algn="r">
              <a:spcBef>
                <a:spcPts val="0"/>
              </a:spcBef>
              <a:buNone/>
              <a:defRPr b="0" i="0" sz="2880" u="none" cap="none" strike="noStrike">
                <a:solidFill>
                  <a:srgbClr val="888888"/>
                </a:solidFill>
                <a:latin typeface="Calibri"/>
                <a:ea typeface="Calibri"/>
                <a:cs typeface="Calibri"/>
                <a:sym typeface="Calibri"/>
              </a:defRPr>
            </a:lvl2pPr>
            <a:lvl3pPr indent="0" lvl="2" marL="0" marR="0" rtl="0" algn="r">
              <a:spcBef>
                <a:spcPts val="0"/>
              </a:spcBef>
              <a:buNone/>
              <a:defRPr b="0" i="0" sz="2880" u="none" cap="none" strike="noStrike">
                <a:solidFill>
                  <a:srgbClr val="888888"/>
                </a:solidFill>
                <a:latin typeface="Calibri"/>
                <a:ea typeface="Calibri"/>
                <a:cs typeface="Calibri"/>
                <a:sym typeface="Calibri"/>
              </a:defRPr>
            </a:lvl3pPr>
            <a:lvl4pPr indent="0" lvl="3" marL="0" marR="0" rtl="0" algn="r">
              <a:spcBef>
                <a:spcPts val="0"/>
              </a:spcBef>
              <a:buNone/>
              <a:defRPr b="0" i="0" sz="2880" u="none" cap="none" strike="noStrike">
                <a:solidFill>
                  <a:srgbClr val="888888"/>
                </a:solidFill>
                <a:latin typeface="Calibri"/>
                <a:ea typeface="Calibri"/>
                <a:cs typeface="Calibri"/>
                <a:sym typeface="Calibri"/>
              </a:defRPr>
            </a:lvl4pPr>
            <a:lvl5pPr indent="0" lvl="4" marL="0" marR="0" rtl="0" algn="r">
              <a:spcBef>
                <a:spcPts val="0"/>
              </a:spcBef>
              <a:buNone/>
              <a:defRPr b="0" i="0" sz="2880" u="none" cap="none" strike="noStrike">
                <a:solidFill>
                  <a:srgbClr val="888888"/>
                </a:solidFill>
                <a:latin typeface="Calibri"/>
                <a:ea typeface="Calibri"/>
                <a:cs typeface="Calibri"/>
                <a:sym typeface="Calibri"/>
              </a:defRPr>
            </a:lvl5pPr>
            <a:lvl6pPr indent="0" lvl="5" marL="0" marR="0" rtl="0" algn="r">
              <a:spcBef>
                <a:spcPts val="0"/>
              </a:spcBef>
              <a:buNone/>
              <a:defRPr b="0" i="0" sz="2880" u="none" cap="none" strike="noStrike">
                <a:solidFill>
                  <a:srgbClr val="888888"/>
                </a:solidFill>
                <a:latin typeface="Calibri"/>
                <a:ea typeface="Calibri"/>
                <a:cs typeface="Calibri"/>
                <a:sym typeface="Calibri"/>
              </a:defRPr>
            </a:lvl6pPr>
            <a:lvl7pPr indent="0" lvl="6" marL="0" marR="0" rtl="0" algn="r">
              <a:spcBef>
                <a:spcPts val="0"/>
              </a:spcBef>
              <a:buNone/>
              <a:defRPr b="0" i="0" sz="2880" u="none" cap="none" strike="noStrike">
                <a:solidFill>
                  <a:srgbClr val="888888"/>
                </a:solidFill>
                <a:latin typeface="Calibri"/>
                <a:ea typeface="Calibri"/>
                <a:cs typeface="Calibri"/>
                <a:sym typeface="Calibri"/>
              </a:defRPr>
            </a:lvl7pPr>
            <a:lvl8pPr indent="0" lvl="7" marL="0" marR="0" rtl="0" algn="r">
              <a:spcBef>
                <a:spcPts val="0"/>
              </a:spcBef>
              <a:buNone/>
              <a:defRPr b="0" i="0" sz="2880" u="none" cap="none" strike="noStrike">
                <a:solidFill>
                  <a:srgbClr val="888888"/>
                </a:solidFill>
                <a:latin typeface="Calibri"/>
                <a:ea typeface="Calibri"/>
                <a:cs typeface="Calibri"/>
                <a:sym typeface="Calibri"/>
              </a:defRPr>
            </a:lvl8pPr>
            <a:lvl9pPr indent="0" lvl="8" marL="0" marR="0" rtl="0" algn="r">
              <a:spcBef>
                <a:spcPts val="0"/>
              </a:spcBef>
              <a:buNone/>
              <a:defRPr b="0" i="0" sz="288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8.jpg"/><Relationship Id="rId13" Type="http://schemas.openxmlformats.org/officeDocument/2006/relationships/image" Target="../media/image26.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 Id="rId9" Type="http://schemas.openxmlformats.org/officeDocument/2006/relationships/image" Target="../media/image12.jpg"/><Relationship Id="rId15" Type="http://schemas.openxmlformats.org/officeDocument/2006/relationships/image" Target="../media/image25.png"/><Relationship Id="rId14" Type="http://schemas.openxmlformats.org/officeDocument/2006/relationships/image" Target="../media/image24.jpg"/><Relationship Id="rId17" Type="http://schemas.openxmlformats.org/officeDocument/2006/relationships/image" Target="../media/image9.png"/><Relationship Id="rId16" Type="http://schemas.openxmlformats.org/officeDocument/2006/relationships/image" Target="../media/image2.png"/><Relationship Id="rId5" Type="http://schemas.openxmlformats.org/officeDocument/2006/relationships/image" Target="../media/image11.jpg"/><Relationship Id="rId6" Type="http://schemas.openxmlformats.org/officeDocument/2006/relationships/image" Target="../media/image15.jpg"/><Relationship Id="rId18" Type="http://schemas.openxmlformats.org/officeDocument/2006/relationships/image" Target="../media/image3.png"/><Relationship Id="rId7" Type="http://schemas.openxmlformats.org/officeDocument/2006/relationships/image" Target="../media/image4.jpg"/><Relationship Id="rId8" Type="http://schemas.openxmlformats.org/officeDocument/2006/relationships/image" Target="../media/image10.jpg"/></Relationships>
</file>

<file path=ppt/slides/_rels/slide2.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3.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png"/><Relationship Id="rId9" Type="http://schemas.openxmlformats.org/officeDocument/2006/relationships/image" Target="../media/image28.png"/><Relationship Id="rId15" Type="http://schemas.openxmlformats.org/officeDocument/2006/relationships/image" Target="../media/image22.png"/><Relationship Id="rId14" Type="http://schemas.openxmlformats.org/officeDocument/2006/relationships/image" Target="../media/image21.png"/><Relationship Id="rId17" Type="http://schemas.openxmlformats.org/officeDocument/2006/relationships/image" Target="../media/image20.png"/><Relationship Id="rId16" Type="http://schemas.openxmlformats.org/officeDocument/2006/relationships/image" Target="../media/image18.png"/><Relationship Id="rId5" Type="http://schemas.openxmlformats.org/officeDocument/2006/relationships/image" Target="../media/image14.jpg"/><Relationship Id="rId6" Type="http://schemas.openxmlformats.org/officeDocument/2006/relationships/image" Target="../media/image19.jpg"/><Relationship Id="rId18" Type="http://schemas.openxmlformats.org/officeDocument/2006/relationships/image" Target="../media/image3.png"/><Relationship Id="rId7" Type="http://schemas.openxmlformats.org/officeDocument/2006/relationships/hyperlink" Target="https://www.rampro.net/" TargetMode="External"/><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p:nvPr/>
        </p:nvSpPr>
        <p:spPr>
          <a:xfrm>
            <a:off x="0" y="29494"/>
            <a:ext cx="21945600" cy="3187334"/>
          </a:xfrm>
          <a:prstGeom prst="rect">
            <a:avLst/>
          </a:prstGeom>
          <a:solidFill>
            <a:srgbClr val="002244"/>
          </a:solidFill>
          <a:ln>
            <a:noFill/>
          </a:ln>
        </p:spPr>
        <p:txBody>
          <a:bodyPr anchorCtr="0" anchor="t" bIns="87775" lIns="87775" spcFirstLastPara="1" rIns="87775" wrap="square" tIns="87775">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v</a:t>
            </a:r>
            <a:endParaRPr sz="14514">
              <a:solidFill>
                <a:schemeClr val="dk1"/>
              </a:solidFill>
              <a:latin typeface="Arial"/>
              <a:ea typeface="Arial"/>
              <a:cs typeface="Arial"/>
              <a:sym typeface="Arial"/>
            </a:endParaRPr>
          </a:p>
        </p:txBody>
      </p:sp>
      <p:sp>
        <p:nvSpPr>
          <p:cNvPr id="85" name="Google Shape;85;p5"/>
          <p:cNvSpPr/>
          <p:nvPr/>
        </p:nvSpPr>
        <p:spPr>
          <a:xfrm>
            <a:off x="6298500" y="29550"/>
            <a:ext cx="9348600" cy="1931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Arial"/>
                <a:ea typeface="Arial"/>
                <a:cs typeface="Arial"/>
                <a:sym typeface="Arial"/>
              </a:rPr>
              <a:t>ME Team</a:t>
            </a:r>
            <a:r>
              <a:rPr b="1" lang="en-US" sz="4800">
                <a:solidFill>
                  <a:schemeClr val="lt1"/>
                </a:solidFill>
                <a:latin typeface="Arial"/>
                <a:ea typeface="Arial"/>
                <a:cs typeface="Arial"/>
                <a:sym typeface="Arial"/>
              </a:rPr>
              <a:t> </a:t>
            </a:r>
            <a:r>
              <a:rPr b="1" lang="en-US" sz="4800">
                <a:solidFill>
                  <a:schemeClr val="lt1"/>
                </a:solidFill>
              </a:rPr>
              <a:t>68</a:t>
            </a:r>
            <a:endParaRPr b="1" sz="4800">
              <a:solidFill>
                <a:schemeClr val="lt1"/>
              </a:solidFill>
            </a:endParaRPr>
          </a:p>
          <a:p>
            <a:pPr indent="0" lvl="0" marL="0" rtl="0" algn="ctr">
              <a:spcBef>
                <a:spcPts val="0"/>
              </a:spcBef>
              <a:spcAft>
                <a:spcPts val="0"/>
              </a:spcAft>
              <a:buClr>
                <a:schemeClr val="dk1"/>
              </a:buClr>
              <a:buFont typeface="Arial"/>
              <a:buNone/>
            </a:pPr>
            <a:r>
              <a:rPr b="1" lang="en-US" sz="4800">
                <a:solidFill>
                  <a:schemeClr val="lt1"/>
                </a:solidFill>
              </a:rPr>
              <a:t>Design of an Articulating Ankle for Enhanced Performance</a:t>
            </a:r>
            <a:endParaRPr b="1" sz="3500">
              <a:solidFill>
                <a:schemeClr val="lt1"/>
              </a:solidFill>
            </a:endParaRPr>
          </a:p>
          <a:p>
            <a:pPr indent="0" lvl="0" marL="0" marR="0" rtl="0" algn="ctr">
              <a:spcBef>
                <a:spcPts val="1440"/>
              </a:spcBef>
              <a:spcAft>
                <a:spcPts val="0"/>
              </a:spcAft>
              <a:buNone/>
            </a:pPr>
            <a:r>
              <a:rPr b="1" i="1" lang="en-US" sz="3500">
                <a:solidFill>
                  <a:schemeClr val="lt1"/>
                </a:solidFill>
              </a:rPr>
              <a:t>Rachael Crow, Eric Brodeur, Kevin Cayo </a:t>
            </a:r>
            <a:endParaRPr sz="3500">
              <a:solidFill>
                <a:schemeClr val="lt1"/>
              </a:solidFill>
              <a:latin typeface="Calibri"/>
              <a:ea typeface="Calibri"/>
              <a:cs typeface="Calibri"/>
              <a:sym typeface="Calibri"/>
            </a:endParaRPr>
          </a:p>
        </p:txBody>
      </p:sp>
      <p:sp>
        <p:nvSpPr>
          <p:cNvPr id="86" name="Google Shape;86;p5"/>
          <p:cNvSpPr txBox="1"/>
          <p:nvPr/>
        </p:nvSpPr>
        <p:spPr>
          <a:xfrm>
            <a:off x="256025" y="2412275"/>
            <a:ext cx="5094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Advisor: </a:t>
            </a:r>
            <a:r>
              <a:rPr b="1" lang="en-US" sz="2800">
                <a:solidFill>
                  <a:schemeClr val="lt1"/>
                </a:solidFill>
              </a:rPr>
              <a:t>Dr. Jason Lee</a:t>
            </a:r>
            <a:endParaRPr/>
          </a:p>
        </p:txBody>
      </p:sp>
      <p:sp>
        <p:nvSpPr>
          <p:cNvPr id="87" name="Google Shape;87;p5"/>
          <p:cNvSpPr txBox="1"/>
          <p:nvPr/>
        </p:nvSpPr>
        <p:spPr>
          <a:xfrm>
            <a:off x="659745" y="1933751"/>
            <a:ext cx="4700207" cy="4370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40">
                <a:solidFill>
                  <a:schemeClr val="lt1"/>
                </a:solidFill>
                <a:latin typeface="Arial"/>
                <a:ea typeface="Arial"/>
                <a:cs typeface="Arial"/>
                <a:sym typeface="Arial"/>
              </a:rPr>
              <a:t>MECHANICAL ENGINEERING</a:t>
            </a:r>
            <a:endParaRPr/>
          </a:p>
        </p:txBody>
      </p:sp>
      <p:pic>
        <p:nvPicPr>
          <p:cNvPr descr="Logo, company name&#10;&#10;Description automatically generated" id="88" name="Google Shape;88;p5"/>
          <p:cNvPicPr preferRelativeResize="0"/>
          <p:nvPr/>
        </p:nvPicPr>
        <p:blipFill rotWithShape="1">
          <a:blip r:embed="rId3">
            <a:alphaModFix/>
          </a:blip>
          <a:srcRect b="36432" l="23894" r="25518" t="31108"/>
          <a:stretch/>
        </p:blipFill>
        <p:spPr>
          <a:xfrm>
            <a:off x="0" y="29491"/>
            <a:ext cx="5350405" cy="1931213"/>
          </a:xfrm>
          <a:prstGeom prst="rect">
            <a:avLst/>
          </a:prstGeom>
          <a:noFill/>
          <a:ln>
            <a:noFill/>
          </a:ln>
        </p:spPr>
      </p:pic>
      <p:cxnSp>
        <p:nvCxnSpPr>
          <p:cNvPr id="89" name="Google Shape;89;p5"/>
          <p:cNvCxnSpPr/>
          <p:nvPr/>
        </p:nvCxnSpPr>
        <p:spPr>
          <a:xfrm>
            <a:off x="243840" y="1848131"/>
            <a:ext cx="5120640" cy="0"/>
          </a:xfrm>
          <a:prstGeom prst="straightConnector1">
            <a:avLst/>
          </a:prstGeom>
          <a:noFill/>
          <a:ln cap="flat" cmpd="sng" w="57150">
            <a:solidFill>
              <a:schemeClr val="lt1"/>
            </a:solidFill>
            <a:prstDash val="solid"/>
            <a:miter lim="800000"/>
            <a:headEnd len="sm" w="sm" type="none"/>
            <a:tailEnd len="sm" w="sm" type="none"/>
          </a:ln>
        </p:spPr>
      </p:cxnSp>
      <p:sp>
        <p:nvSpPr>
          <p:cNvPr id="90" name="Google Shape;90;p5"/>
          <p:cNvSpPr txBox="1"/>
          <p:nvPr/>
        </p:nvSpPr>
        <p:spPr>
          <a:xfrm>
            <a:off x="15371100" y="1960700"/>
            <a:ext cx="6574500" cy="206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Sponsor: University of Hartford of Rehabilitation Sciences</a:t>
            </a:r>
            <a:endParaRPr b="1" sz="3200">
              <a:solidFill>
                <a:schemeClr val="lt1"/>
              </a:solidFill>
            </a:endParaRPr>
          </a:p>
          <a:p>
            <a:pPr indent="0" lvl="0" marL="0" marR="0" rtl="0" algn="l">
              <a:spcBef>
                <a:spcPts val="0"/>
              </a:spcBef>
              <a:spcAft>
                <a:spcPts val="0"/>
              </a:spcAft>
              <a:buClr>
                <a:schemeClr val="dk1"/>
              </a:buClr>
              <a:buSzPts val="1100"/>
              <a:buFont typeface="Arial"/>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sp>
        <p:nvSpPr>
          <p:cNvPr id="91" name="Google Shape;91;p5"/>
          <p:cNvSpPr/>
          <p:nvPr/>
        </p:nvSpPr>
        <p:spPr>
          <a:xfrm>
            <a:off x="256032" y="3321331"/>
            <a:ext cx="10460736" cy="355602"/>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Introduction/Motivation</a:t>
            </a:r>
            <a:endParaRPr b="1" sz="1866">
              <a:solidFill>
                <a:schemeClr val="lt1"/>
              </a:solidFill>
              <a:latin typeface="Calibri"/>
              <a:ea typeface="Calibri"/>
              <a:cs typeface="Calibri"/>
              <a:sym typeface="Calibri"/>
            </a:endParaRPr>
          </a:p>
        </p:txBody>
      </p:sp>
      <p:sp>
        <p:nvSpPr>
          <p:cNvPr id="92" name="Google Shape;92;p5"/>
          <p:cNvSpPr/>
          <p:nvPr/>
        </p:nvSpPr>
        <p:spPr>
          <a:xfrm>
            <a:off x="395082" y="9998097"/>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0">
                <a:solidFill>
                  <a:schemeClr val="lt1"/>
                </a:solidFill>
                <a:latin typeface="Calibri"/>
                <a:ea typeface="Calibri"/>
                <a:cs typeface="Calibri"/>
                <a:sym typeface="Calibri"/>
              </a:rPr>
              <a:t>Design/Methodology</a:t>
            </a:r>
            <a:endParaRPr/>
          </a:p>
        </p:txBody>
      </p:sp>
      <p:sp>
        <p:nvSpPr>
          <p:cNvPr id="93" name="Google Shape;93;p5"/>
          <p:cNvSpPr/>
          <p:nvPr/>
        </p:nvSpPr>
        <p:spPr>
          <a:xfrm>
            <a:off x="368582" y="16674876"/>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Test Rig Setup</a:t>
            </a:r>
            <a:endParaRPr b="1" sz="1866">
              <a:solidFill>
                <a:schemeClr val="lt1"/>
              </a:solidFill>
              <a:latin typeface="Calibri"/>
              <a:ea typeface="Calibri"/>
              <a:cs typeface="Calibri"/>
              <a:sym typeface="Calibri"/>
            </a:endParaRPr>
          </a:p>
        </p:txBody>
      </p:sp>
      <p:sp>
        <p:nvSpPr>
          <p:cNvPr id="94" name="Google Shape;94;p5"/>
          <p:cNvSpPr/>
          <p:nvPr/>
        </p:nvSpPr>
        <p:spPr>
          <a:xfrm>
            <a:off x="11228832" y="3321331"/>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Design</a:t>
            </a:r>
            <a:r>
              <a:rPr b="1" lang="en-US" sz="2934">
                <a:solidFill>
                  <a:schemeClr val="lt1"/>
                </a:solidFill>
                <a:latin typeface="Calibri"/>
                <a:ea typeface="Calibri"/>
                <a:cs typeface="Calibri"/>
                <a:sym typeface="Calibri"/>
              </a:rPr>
              <a:t> 1: Tension Spring &amp; Elastic Band</a:t>
            </a:r>
            <a:endParaRPr b="1" sz="1866">
              <a:solidFill>
                <a:schemeClr val="lt1"/>
              </a:solidFill>
              <a:latin typeface="Calibri"/>
              <a:ea typeface="Calibri"/>
              <a:cs typeface="Calibri"/>
              <a:sym typeface="Calibri"/>
            </a:endParaRPr>
          </a:p>
        </p:txBody>
      </p:sp>
      <p:sp>
        <p:nvSpPr>
          <p:cNvPr id="95" name="Google Shape;95;p5"/>
          <p:cNvSpPr/>
          <p:nvPr/>
        </p:nvSpPr>
        <p:spPr>
          <a:xfrm>
            <a:off x="11228832" y="21017929"/>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Results &amp; Analysis Design 1</a:t>
            </a:r>
            <a:endParaRPr b="1" sz="1866">
              <a:solidFill>
                <a:schemeClr val="lt1"/>
              </a:solidFill>
              <a:latin typeface="Calibri"/>
              <a:ea typeface="Calibri"/>
              <a:cs typeface="Calibri"/>
              <a:sym typeface="Calibri"/>
            </a:endParaRPr>
          </a:p>
        </p:txBody>
      </p:sp>
      <p:pic>
        <p:nvPicPr>
          <p:cNvPr id="96" name="Google Shape;96;p5"/>
          <p:cNvPicPr preferRelativeResize="0"/>
          <p:nvPr/>
        </p:nvPicPr>
        <p:blipFill>
          <a:blip r:embed="rId4">
            <a:alphaModFix/>
          </a:blip>
          <a:stretch>
            <a:fillRect/>
          </a:stretch>
        </p:blipFill>
        <p:spPr>
          <a:xfrm>
            <a:off x="15647112" y="481678"/>
            <a:ext cx="6240225" cy="1026848"/>
          </a:xfrm>
          <a:prstGeom prst="rect">
            <a:avLst/>
          </a:prstGeom>
          <a:noFill/>
          <a:ln>
            <a:noFill/>
          </a:ln>
        </p:spPr>
      </p:pic>
      <p:sp>
        <p:nvSpPr>
          <p:cNvPr id="97" name="Google Shape;97;p5"/>
          <p:cNvSpPr txBox="1"/>
          <p:nvPr/>
        </p:nvSpPr>
        <p:spPr>
          <a:xfrm>
            <a:off x="256050" y="3651125"/>
            <a:ext cx="10460700" cy="64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Objective:</a:t>
            </a:r>
            <a:r>
              <a:rPr lang="en-US" sz="2800">
                <a:latin typeface="Calibri"/>
                <a:ea typeface="Calibri"/>
                <a:cs typeface="Calibri"/>
                <a:sym typeface="Calibri"/>
              </a:rPr>
              <a:t> Design and develop a functioning articulating prosthetic ankle that can be utilized both on land and in subsurface environments for rehabilitation purposes</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None/>
            </a:pPr>
            <a:r>
              <a:rPr b="1" lang="en-US" sz="2800">
                <a:latin typeface="Calibri"/>
                <a:ea typeface="Calibri"/>
                <a:cs typeface="Calibri"/>
                <a:sym typeface="Calibri"/>
              </a:rPr>
              <a:t>Scope: </a:t>
            </a:r>
            <a:r>
              <a:rPr lang="en-US" sz="2800">
                <a:latin typeface="Calibri"/>
                <a:ea typeface="Calibri"/>
                <a:cs typeface="Calibri"/>
                <a:sym typeface="Calibri"/>
              </a:rPr>
              <a:t>Research, design, fabricate, and test an articulating ankle</a:t>
            </a:r>
            <a:r>
              <a:rPr lang="en-US" sz="2800">
                <a:latin typeface="Calibri"/>
                <a:ea typeface="Calibri"/>
                <a:cs typeface="Calibri"/>
                <a:sym typeface="Calibri"/>
              </a:rPr>
              <a:t> that allows for effective and comfortable </a:t>
            </a:r>
            <a:r>
              <a:rPr lang="en-US" sz="2800">
                <a:latin typeface="Calibri"/>
                <a:ea typeface="Calibri"/>
                <a:cs typeface="Calibri"/>
                <a:sym typeface="Calibri"/>
              </a:rPr>
              <a:t>use both on land and for SCUBA Diving </a:t>
            </a:r>
            <a:r>
              <a:rPr lang="en-US" sz="2800">
                <a:latin typeface="Calibri"/>
                <a:ea typeface="Calibri"/>
                <a:cs typeface="Calibri"/>
                <a:sym typeface="Calibri"/>
              </a:rPr>
              <a:t>without</a:t>
            </a:r>
            <a:r>
              <a:rPr lang="en-US" sz="2800">
                <a:latin typeface="Calibri"/>
                <a:ea typeface="Calibri"/>
                <a:cs typeface="Calibri"/>
                <a:sym typeface="Calibri"/>
              </a:rPr>
              <a:t> adjustment to ankle position when switching environments</a:t>
            </a:r>
            <a:endParaRPr sz="2800">
              <a:latin typeface="Calibri"/>
              <a:ea typeface="Calibri"/>
              <a:cs typeface="Calibri"/>
              <a:sym typeface="Calibri"/>
            </a:endParaRPr>
          </a:p>
          <a:p>
            <a:pPr indent="0" lvl="0" marL="0" rtl="0" algn="l">
              <a:spcBef>
                <a:spcPts val="0"/>
              </a:spcBef>
              <a:spcAft>
                <a:spcPts val="0"/>
              </a:spcAft>
              <a:buNone/>
            </a:pPr>
            <a:r>
              <a:rPr b="1" lang="en-US" sz="2800">
                <a:latin typeface="Calibri"/>
                <a:ea typeface="Calibri"/>
                <a:cs typeface="Calibri"/>
                <a:sym typeface="Calibri"/>
              </a:rPr>
              <a:t>Parties of Interest: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Transtibial amputees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Ex Military &amp; Veteran</a:t>
            </a:r>
            <a:r>
              <a:rPr lang="en-US" sz="2800">
                <a:latin typeface="Calibri"/>
                <a:ea typeface="Calibri"/>
                <a:cs typeface="Calibri"/>
                <a:sym typeface="Calibri"/>
              </a:rPr>
              <a:t>s</a:t>
            </a:r>
            <a:endParaRPr sz="2800">
              <a:latin typeface="Calibri"/>
              <a:ea typeface="Calibri"/>
              <a:cs typeface="Calibri"/>
              <a:sym typeface="Calibri"/>
            </a:endParaRPr>
          </a:p>
          <a:p>
            <a:pPr indent="0" lvl="0" marL="0" rtl="0" algn="l">
              <a:spcBef>
                <a:spcPts val="0"/>
              </a:spcBef>
              <a:spcAft>
                <a:spcPts val="0"/>
              </a:spcAft>
              <a:buNone/>
            </a:pPr>
            <a:r>
              <a:t/>
            </a:r>
            <a:endParaRPr b="1"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Metrics:</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Ankle range of motion</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Recovery &amp; Down stroke</a:t>
            </a:r>
            <a:endParaRPr b="1" sz="1600">
              <a:solidFill>
                <a:schemeClr val="dk1"/>
              </a:solidFill>
              <a:latin typeface="Calibri"/>
              <a:ea typeface="Calibri"/>
              <a:cs typeface="Calibri"/>
              <a:sym typeface="Calibri"/>
            </a:endParaRPr>
          </a:p>
        </p:txBody>
      </p:sp>
      <p:sp>
        <p:nvSpPr>
          <p:cNvPr id="98" name="Google Shape;98;p5"/>
          <p:cNvSpPr txBox="1"/>
          <p:nvPr/>
        </p:nvSpPr>
        <p:spPr>
          <a:xfrm>
            <a:off x="5720850" y="6294550"/>
            <a:ext cx="5094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Critical Design Features: </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Obtaining “ideal” ankle range of motion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65 degrees from the vertical</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Limit Energy Exertion</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Weather and water resistant</a:t>
            </a:r>
            <a:endParaRPr b="1" sz="2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99" name="Google Shape;99;p5"/>
          <p:cNvPicPr preferRelativeResize="0"/>
          <p:nvPr/>
        </p:nvPicPr>
        <p:blipFill rotWithShape="1">
          <a:blip r:embed="rId5">
            <a:alphaModFix/>
          </a:blip>
          <a:srcRect b="0" l="-20" r="20" t="16415"/>
          <a:stretch/>
        </p:blipFill>
        <p:spPr>
          <a:xfrm>
            <a:off x="11720100" y="7943213"/>
            <a:ext cx="7429001" cy="4798201"/>
          </a:xfrm>
          <a:prstGeom prst="rect">
            <a:avLst/>
          </a:prstGeom>
          <a:noFill/>
          <a:ln cap="flat" cmpd="sng" w="28575">
            <a:solidFill>
              <a:srgbClr val="37474F"/>
            </a:solidFill>
            <a:prstDash val="solid"/>
            <a:round/>
            <a:headEnd len="sm" w="sm" type="none"/>
            <a:tailEnd len="sm" w="sm" type="none"/>
          </a:ln>
        </p:spPr>
      </p:pic>
      <p:pic>
        <p:nvPicPr>
          <p:cNvPr id="100" name="Google Shape;100;p5"/>
          <p:cNvPicPr preferRelativeResize="0"/>
          <p:nvPr/>
        </p:nvPicPr>
        <p:blipFill rotWithShape="1">
          <a:blip r:embed="rId6">
            <a:alphaModFix/>
          </a:blip>
          <a:srcRect b="0" l="0" r="0" t="0"/>
          <a:stretch/>
        </p:blipFill>
        <p:spPr>
          <a:xfrm>
            <a:off x="395075" y="23219200"/>
            <a:ext cx="5350400" cy="4135576"/>
          </a:xfrm>
          <a:prstGeom prst="rect">
            <a:avLst/>
          </a:prstGeom>
          <a:noFill/>
          <a:ln cap="flat" cmpd="sng" w="28575">
            <a:solidFill>
              <a:srgbClr val="37474F"/>
            </a:solidFill>
            <a:prstDash val="solid"/>
            <a:round/>
            <a:headEnd len="sm" w="sm" type="none"/>
            <a:tailEnd len="sm" w="sm" type="none"/>
          </a:ln>
        </p:spPr>
      </p:pic>
      <p:pic>
        <p:nvPicPr>
          <p:cNvPr id="101" name="Google Shape;101;p5"/>
          <p:cNvPicPr preferRelativeResize="0"/>
          <p:nvPr/>
        </p:nvPicPr>
        <p:blipFill rotWithShape="1">
          <a:blip r:embed="rId7">
            <a:alphaModFix/>
          </a:blip>
          <a:srcRect b="13813" l="24050" r="33672" t="14238"/>
          <a:stretch/>
        </p:blipFill>
        <p:spPr>
          <a:xfrm>
            <a:off x="5931525" y="23182575"/>
            <a:ext cx="4924301" cy="4056412"/>
          </a:xfrm>
          <a:prstGeom prst="rect">
            <a:avLst/>
          </a:prstGeom>
          <a:noFill/>
          <a:ln cap="flat" cmpd="sng" w="28575">
            <a:solidFill>
              <a:srgbClr val="44546A"/>
            </a:solidFill>
            <a:prstDash val="solid"/>
            <a:round/>
            <a:headEnd len="sm" w="sm" type="none"/>
            <a:tailEnd len="sm" w="sm" type="none"/>
          </a:ln>
        </p:spPr>
      </p:pic>
      <p:pic>
        <p:nvPicPr>
          <p:cNvPr id="102" name="Google Shape;102;p5"/>
          <p:cNvPicPr preferRelativeResize="0"/>
          <p:nvPr/>
        </p:nvPicPr>
        <p:blipFill>
          <a:blip r:embed="rId8">
            <a:alphaModFix/>
          </a:blip>
          <a:stretch>
            <a:fillRect/>
          </a:stretch>
        </p:blipFill>
        <p:spPr>
          <a:xfrm>
            <a:off x="370450" y="27805125"/>
            <a:ext cx="5350400" cy="4135552"/>
          </a:xfrm>
          <a:prstGeom prst="rect">
            <a:avLst/>
          </a:prstGeom>
          <a:noFill/>
          <a:ln cap="flat" cmpd="sng" w="28575">
            <a:solidFill>
              <a:srgbClr val="44546A"/>
            </a:solidFill>
            <a:prstDash val="solid"/>
            <a:round/>
            <a:headEnd len="sm" w="sm" type="none"/>
            <a:tailEnd len="sm" w="sm" type="none"/>
          </a:ln>
        </p:spPr>
      </p:pic>
      <p:pic>
        <p:nvPicPr>
          <p:cNvPr id="103" name="Google Shape;103;p5"/>
          <p:cNvPicPr preferRelativeResize="0"/>
          <p:nvPr/>
        </p:nvPicPr>
        <p:blipFill>
          <a:blip r:embed="rId9">
            <a:alphaModFix/>
          </a:blip>
          <a:stretch>
            <a:fillRect/>
          </a:stretch>
        </p:blipFill>
        <p:spPr>
          <a:xfrm>
            <a:off x="454074" y="10489576"/>
            <a:ext cx="4457469" cy="2557387"/>
          </a:xfrm>
          <a:prstGeom prst="rect">
            <a:avLst/>
          </a:prstGeom>
          <a:noFill/>
          <a:ln cap="flat" cmpd="sng" w="38100">
            <a:solidFill>
              <a:srgbClr val="37474F"/>
            </a:solidFill>
            <a:prstDash val="solid"/>
            <a:round/>
            <a:headEnd len="sm" w="sm" type="none"/>
            <a:tailEnd len="sm" w="sm" type="none"/>
          </a:ln>
        </p:spPr>
      </p:pic>
      <p:pic>
        <p:nvPicPr>
          <p:cNvPr id="104" name="Google Shape;104;p5"/>
          <p:cNvPicPr preferRelativeResize="0"/>
          <p:nvPr/>
        </p:nvPicPr>
        <p:blipFill>
          <a:blip r:embed="rId10">
            <a:alphaModFix/>
          </a:blip>
          <a:stretch>
            <a:fillRect/>
          </a:stretch>
        </p:blipFill>
        <p:spPr>
          <a:xfrm>
            <a:off x="6721381" y="10527700"/>
            <a:ext cx="4058244" cy="2557400"/>
          </a:xfrm>
          <a:prstGeom prst="rect">
            <a:avLst/>
          </a:prstGeom>
          <a:noFill/>
          <a:ln cap="flat" cmpd="sng" w="38100">
            <a:solidFill>
              <a:srgbClr val="37474F"/>
            </a:solidFill>
            <a:prstDash val="solid"/>
            <a:round/>
            <a:headEnd len="sm" w="sm" type="none"/>
            <a:tailEnd len="sm" w="sm" type="none"/>
          </a:ln>
        </p:spPr>
      </p:pic>
      <p:sp>
        <p:nvSpPr>
          <p:cNvPr id="105" name="Google Shape;105;p5"/>
          <p:cNvSpPr txBox="1"/>
          <p:nvPr/>
        </p:nvSpPr>
        <p:spPr>
          <a:xfrm>
            <a:off x="368575" y="13106788"/>
            <a:ext cx="7677600" cy="3632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Goal: Create a device that allows for a balanced stroke while not locked in a fixed </a:t>
            </a:r>
            <a:r>
              <a:rPr lang="en-US" sz="2800">
                <a:latin typeface="Calibri"/>
                <a:ea typeface="Calibri"/>
                <a:cs typeface="Calibri"/>
                <a:sym typeface="Calibri"/>
              </a:rPr>
              <a:t>position</a:t>
            </a:r>
            <a:r>
              <a:rPr lang="en-US" sz="2800">
                <a:latin typeface="Calibri"/>
                <a:ea typeface="Calibri"/>
                <a:cs typeface="Calibri"/>
                <a:sym typeface="Calibri"/>
              </a:rPr>
              <a:t>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Prosthetic ankle produces </a:t>
            </a:r>
            <a:r>
              <a:rPr lang="en-US" sz="2800">
                <a:latin typeface="Calibri"/>
                <a:ea typeface="Calibri"/>
                <a:cs typeface="Calibri"/>
                <a:sym typeface="Calibri"/>
              </a:rPr>
              <a:t>similar stroke as able ankle - focus on recovery &amp; down stroke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Inspirational</a:t>
            </a:r>
            <a:r>
              <a:rPr lang="en-US" sz="2800">
                <a:latin typeface="Calibri"/>
                <a:ea typeface="Calibri"/>
                <a:cs typeface="Calibri"/>
                <a:sym typeface="Calibri"/>
              </a:rPr>
              <a:t> Research</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Rampro “Swimankle”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Nakashima Design</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Human Anatomy</a:t>
            </a:r>
            <a:endParaRPr sz="2800">
              <a:latin typeface="Calibri"/>
              <a:ea typeface="Calibri"/>
              <a:cs typeface="Calibri"/>
              <a:sym typeface="Calibri"/>
            </a:endParaRPr>
          </a:p>
        </p:txBody>
      </p:sp>
      <p:sp>
        <p:nvSpPr>
          <p:cNvPr id="106" name="Google Shape;106;p5"/>
          <p:cNvSpPr txBox="1"/>
          <p:nvPr/>
        </p:nvSpPr>
        <p:spPr>
          <a:xfrm>
            <a:off x="11261750" y="3802175"/>
            <a:ext cx="10460700" cy="4063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Design Components: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Spring Constant Range: </a:t>
            </a:r>
            <a:r>
              <a:rPr lang="en-US" sz="2800">
                <a:solidFill>
                  <a:schemeClr val="dk1"/>
                </a:solidFill>
                <a:latin typeface="Calibri"/>
                <a:ea typeface="Calibri"/>
                <a:cs typeface="Calibri"/>
                <a:sym typeface="Calibri"/>
              </a:rPr>
              <a:t>.1 - 1.5 N/mm</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0.1 N/mm, 0.5 N/mm &amp; 1.3 N/mm </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Elastic Band Length: </a:t>
            </a:r>
            <a:r>
              <a:rPr lang="en-US" sz="2800">
                <a:solidFill>
                  <a:schemeClr val="dk1"/>
                </a:solidFill>
                <a:latin typeface="Calibri"/>
                <a:ea typeface="Calibri"/>
                <a:cs typeface="Calibri"/>
                <a:sym typeface="Calibri"/>
              </a:rPr>
              <a:t>50.8 mm</a:t>
            </a:r>
            <a:r>
              <a:rPr b="1" lang="en-US" sz="2800">
                <a:solidFill>
                  <a:schemeClr val="dk1"/>
                </a:solidFill>
                <a:latin typeface="Calibri"/>
                <a:ea typeface="Calibri"/>
                <a:cs typeface="Calibri"/>
                <a:sym typeface="Calibri"/>
              </a:rPr>
              <a:t> </a:t>
            </a:r>
            <a:endParaRPr b="1"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1, 5, 10</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Pin: </a:t>
            </a:r>
            <a:r>
              <a:rPr lang="en-US" sz="2800">
                <a:solidFill>
                  <a:schemeClr val="dk1"/>
                </a:solidFill>
                <a:latin typeface="Calibri"/>
                <a:ea typeface="Calibri"/>
                <a:cs typeface="Calibri"/>
                <a:sym typeface="Calibri"/>
              </a:rPr>
              <a:t>10.5 mm diameter</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Initial Concerns: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Longevity </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Solution - Decrease pin diameter</a:t>
            </a:r>
            <a:endParaRPr sz="2800">
              <a:solidFill>
                <a:schemeClr val="dk1"/>
              </a:solidFill>
              <a:latin typeface="Calibri"/>
              <a:ea typeface="Calibri"/>
              <a:cs typeface="Calibri"/>
              <a:sym typeface="Calibri"/>
            </a:endParaRPr>
          </a:p>
        </p:txBody>
      </p:sp>
      <p:sp>
        <p:nvSpPr>
          <p:cNvPr id="107" name="Google Shape;107;p5"/>
          <p:cNvSpPr txBox="1"/>
          <p:nvPr/>
        </p:nvSpPr>
        <p:spPr>
          <a:xfrm>
            <a:off x="17943050" y="3802175"/>
            <a:ext cx="3779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Attractions: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Previous research has been conducted</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Variation of design has been used</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Allows for variation in type of component used</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Spring or band</a:t>
            </a:r>
            <a:endParaRPr sz="2800">
              <a:latin typeface="Calibri"/>
              <a:ea typeface="Calibri"/>
              <a:cs typeface="Calibri"/>
              <a:sym typeface="Calibri"/>
            </a:endParaRPr>
          </a:p>
        </p:txBody>
      </p:sp>
      <p:sp>
        <p:nvSpPr>
          <p:cNvPr id="108" name="Google Shape;108;p5"/>
          <p:cNvSpPr txBox="1"/>
          <p:nvPr/>
        </p:nvSpPr>
        <p:spPr>
          <a:xfrm>
            <a:off x="342025" y="17097850"/>
            <a:ext cx="10427700" cy="794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800">
                <a:latin typeface="Calibri"/>
                <a:ea typeface="Calibri"/>
                <a:cs typeface="Calibri"/>
                <a:sym typeface="Calibri"/>
              </a:rPr>
              <a:t>Motor Set Up:</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1800 rpm motor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Gear box of 40:1 ratio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Allowed for 45 kicks per minute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Motor stand to fit over the tank</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80/20 stand</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Arm configuration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2 aluminum pieces - 508 mm</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solidFill>
                  <a:schemeClr val="dk1"/>
                </a:solidFill>
                <a:latin typeface="Calibri"/>
                <a:ea typeface="Calibri"/>
                <a:cs typeface="Calibri"/>
                <a:sym typeface="Calibri"/>
              </a:rPr>
              <a:t>1 wooden piece - 1219.2 mm</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1 aluminum piece - 482.6 mm </a:t>
            </a:r>
            <a:endParaRPr sz="2800">
              <a:latin typeface="Calibri"/>
              <a:ea typeface="Calibri"/>
              <a:cs typeface="Calibri"/>
              <a:sym typeface="Calibri"/>
            </a:endParaRPr>
          </a:p>
          <a:p>
            <a:pPr indent="-406400" lvl="2" marL="1371600" rtl="0" algn="l">
              <a:spcBef>
                <a:spcPts val="0"/>
              </a:spcBef>
              <a:spcAft>
                <a:spcPts val="0"/>
              </a:spcAft>
              <a:buSzPts val="2800"/>
              <a:buFont typeface="Calibri"/>
              <a:buChar char="■"/>
            </a:pPr>
            <a:r>
              <a:rPr lang="en-US" sz="2800">
                <a:latin typeface="Calibri"/>
                <a:ea typeface="Calibri"/>
                <a:cs typeface="Calibri"/>
                <a:sym typeface="Calibri"/>
              </a:rPr>
              <a:t>Key cut out for motor </a:t>
            </a:r>
            <a:endParaRPr sz="2800">
              <a:latin typeface="Calibri"/>
              <a:ea typeface="Calibri"/>
              <a:cs typeface="Calibri"/>
              <a:sym typeface="Calibri"/>
            </a:endParaRPr>
          </a:p>
          <a:p>
            <a:pPr indent="0" lvl="0" marL="1371600" rtl="0" algn="l">
              <a:spcBef>
                <a:spcPts val="0"/>
              </a:spcBef>
              <a:spcAft>
                <a:spcPts val="0"/>
              </a:spcAft>
              <a:buNone/>
            </a:pPr>
            <a:r>
              <a:rPr lang="en-US" sz="2800">
                <a:latin typeface="Calibri"/>
                <a:ea typeface="Calibri"/>
                <a:cs typeface="Calibri"/>
                <a:sym typeface="Calibri"/>
              </a:rPr>
              <a:t>attachment</a:t>
            </a:r>
            <a:endParaRPr sz="2800">
              <a:latin typeface="Calibri"/>
              <a:ea typeface="Calibri"/>
              <a:cs typeface="Calibri"/>
              <a:sym typeface="Calibri"/>
            </a:endParaRPr>
          </a:p>
          <a:p>
            <a:pPr indent="-406400" lvl="2" marL="1371600" rtl="0" algn="l">
              <a:spcBef>
                <a:spcPts val="0"/>
              </a:spcBef>
              <a:spcAft>
                <a:spcPts val="0"/>
              </a:spcAft>
              <a:buSzPts val="2800"/>
              <a:buFont typeface="Calibri"/>
              <a:buChar char="■"/>
            </a:pPr>
            <a:r>
              <a:rPr lang="en-US" sz="2800">
                <a:latin typeface="Calibri"/>
                <a:ea typeface="Calibri"/>
                <a:cs typeface="Calibri"/>
                <a:sym typeface="Calibri"/>
              </a:rPr>
              <a:t>Hole location for wooden </a:t>
            </a:r>
            <a:endParaRPr sz="2800">
              <a:latin typeface="Calibri"/>
              <a:ea typeface="Calibri"/>
              <a:cs typeface="Calibri"/>
              <a:sym typeface="Calibri"/>
            </a:endParaRPr>
          </a:p>
          <a:p>
            <a:pPr indent="0" lvl="0" marL="1371600" rtl="0" algn="l">
              <a:spcBef>
                <a:spcPts val="0"/>
              </a:spcBef>
              <a:spcAft>
                <a:spcPts val="0"/>
              </a:spcAft>
              <a:buNone/>
            </a:pPr>
            <a:r>
              <a:rPr lang="en-US" sz="2800">
                <a:latin typeface="Calibri"/>
                <a:ea typeface="Calibri"/>
                <a:cs typeface="Calibri"/>
                <a:sym typeface="Calibri"/>
              </a:rPr>
              <a:t>arm connection</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
        <p:nvSpPr>
          <p:cNvPr id="109" name="Google Shape;109;p5"/>
          <p:cNvSpPr txBox="1"/>
          <p:nvPr/>
        </p:nvSpPr>
        <p:spPr>
          <a:xfrm>
            <a:off x="6129175" y="17112650"/>
            <a:ext cx="47001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800">
                <a:latin typeface="Calibri"/>
                <a:ea typeface="Calibri"/>
                <a:cs typeface="Calibri"/>
                <a:sym typeface="Calibri"/>
              </a:rPr>
              <a:t>Tank Construction:</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80/20 frame was used for frame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Plexi glass was used for the sides and bottom of tank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Water leakage prevention</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Gasket &amp; Caulk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Flex tape &amp; Spray</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Wooden supports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Reduce bowing of </a:t>
            </a:r>
            <a:r>
              <a:rPr lang="en-US" sz="2800">
                <a:latin typeface="Calibri"/>
                <a:ea typeface="Calibri"/>
                <a:cs typeface="Calibri"/>
                <a:sym typeface="Calibri"/>
              </a:rPr>
              <a:t>plexiglass</a:t>
            </a:r>
            <a:r>
              <a:rPr lang="en-US" sz="2800">
                <a:latin typeface="Calibri"/>
                <a:ea typeface="Calibri"/>
                <a:cs typeface="Calibri"/>
                <a:sym typeface="Calibri"/>
              </a:rPr>
              <a:t> due to pressure of water</a:t>
            </a:r>
            <a:endParaRPr sz="2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
        <p:nvSpPr>
          <p:cNvPr id="110" name="Google Shape;110;p5"/>
          <p:cNvSpPr/>
          <p:nvPr/>
        </p:nvSpPr>
        <p:spPr>
          <a:xfrm>
            <a:off x="9403900" y="11592875"/>
            <a:ext cx="1262034" cy="584982"/>
          </a:xfrm>
          <a:prstGeom prst="flowChartTerminator">
            <a:avLst/>
          </a:prstGeom>
          <a:no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5"/>
          <p:cNvPicPr preferRelativeResize="0"/>
          <p:nvPr/>
        </p:nvPicPr>
        <p:blipFill>
          <a:blip r:embed="rId11">
            <a:alphaModFix/>
          </a:blip>
          <a:stretch>
            <a:fillRect/>
          </a:stretch>
        </p:blipFill>
        <p:spPr>
          <a:xfrm>
            <a:off x="8046186" y="13220368"/>
            <a:ext cx="2778201" cy="2823950"/>
          </a:xfrm>
          <a:prstGeom prst="rect">
            <a:avLst/>
          </a:prstGeom>
          <a:noFill/>
          <a:ln cap="flat" cmpd="sng" w="28575">
            <a:solidFill>
              <a:srgbClr val="37474F"/>
            </a:solidFill>
            <a:prstDash val="solid"/>
            <a:round/>
            <a:headEnd len="sm" w="sm" type="none"/>
            <a:tailEnd len="sm" w="sm" type="none"/>
          </a:ln>
        </p:spPr>
      </p:pic>
      <p:sp>
        <p:nvSpPr>
          <p:cNvPr id="112" name="Google Shape;112;p5"/>
          <p:cNvSpPr txBox="1"/>
          <p:nvPr/>
        </p:nvSpPr>
        <p:spPr>
          <a:xfrm>
            <a:off x="8183875" y="16119250"/>
            <a:ext cx="258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Rampro “Swimankle”</a:t>
            </a:r>
            <a:endParaRPr b="1" sz="2000">
              <a:latin typeface="Calibri"/>
              <a:ea typeface="Calibri"/>
              <a:cs typeface="Calibri"/>
              <a:sym typeface="Calibri"/>
            </a:endParaRPr>
          </a:p>
        </p:txBody>
      </p:sp>
      <p:sp>
        <p:nvSpPr>
          <p:cNvPr id="113" name="Google Shape;113;p5"/>
          <p:cNvSpPr txBox="1"/>
          <p:nvPr/>
        </p:nvSpPr>
        <p:spPr>
          <a:xfrm>
            <a:off x="608175" y="27257450"/>
            <a:ext cx="49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a:t>
            </a:r>
            <a:r>
              <a:rPr b="1" lang="en-US" sz="2000">
                <a:latin typeface="Calibri"/>
                <a:ea typeface="Calibri"/>
                <a:cs typeface="Calibri"/>
                <a:sym typeface="Calibri"/>
              </a:rPr>
              <a:t> Drawing</a:t>
            </a:r>
            <a:endParaRPr b="1" sz="2000">
              <a:latin typeface="Calibri"/>
              <a:ea typeface="Calibri"/>
              <a:cs typeface="Calibri"/>
              <a:sym typeface="Calibri"/>
            </a:endParaRPr>
          </a:p>
        </p:txBody>
      </p:sp>
      <p:sp>
        <p:nvSpPr>
          <p:cNvPr id="114" name="Google Shape;114;p5"/>
          <p:cNvSpPr txBox="1"/>
          <p:nvPr/>
        </p:nvSpPr>
        <p:spPr>
          <a:xfrm>
            <a:off x="5931575" y="27257450"/>
            <a:ext cx="49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CAD Model</a:t>
            </a:r>
            <a:endParaRPr b="1" sz="2000">
              <a:latin typeface="Calibri"/>
              <a:ea typeface="Calibri"/>
              <a:cs typeface="Calibri"/>
              <a:sym typeface="Calibri"/>
            </a:endParaRPr>
          </a:p>
        </p:txBody>
      </p:sp>
      <p:sp>
        <p:nvSpPr>
          <p:cNvPr id="115" name="Google Shape;115;p5"/>
          <p:cNvSpPr txBox="1"/>
          <p:nvPr/>
        </p:nvSpPr>
        <p:spPr>
          <a:xfrm>
            <a:off x="659750" y="31995750"/>
            <a:ext cx="49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Drawing with Motor Set Up</a:t>
            </a:r>
            <a:endParaRPr b="1" sz="2000">
              <a:latin typeface="Calibri"/>
              <a:ea typeface="Calibri"/>
              <a:cs typeface="Calibri"/>
              <a:sym typeface="Calibri"/>
            </a:endParaRPr>
          </a:p>
        </p:txBody>
      </p:sp>
      <p:pic>
        <p:nvPicPr>
          <p:cNvPr id="116" name="Google Shape;116;p5"/>
          <p:cNvPicPr preferRelativeResize="0"/>
          <p:nvPr/>
        </p:nvPicPr>
        <p:blipFill>
          <a:blip r:embed="rId12">
            <a:alphaModFix/>
          </a:blip>
          <a:stretch>
            <a:fillRect/>
          </a:stretch>
        </p:blipFill>
        <p:spPr>
          <a:xfrm>
            <a:off x="11261749" y="13497373"/>
            <a:ext cx="5120625" cy="6919751"/>
          </a:xfrm>
          <a:prstGeom prst="rect">
            <a:avLst/>
          </a:prstGeom>
          <a:noFill/>
          <a:ln cap="flat" cmpd="sng" w="28575">
            <a:solidFill>
              <a:srgbClr val="44546A"/>
            </a:solidFill>
            <a:prstDash val="solid"/>
            <a:miter lim="8000"/>
            <a:headEnd len="sm" w="sm" type="none"/>
            <a:tailEnd len="sm" w="sm" type="none"/>
          </a:ln>
        </p:spPr>
      </p:pic>
      <p:sp>
        <p:nvSpPr>
          <p:cNvPr id="117" name="Google Shape;117;p5"/>
          <p:cNvSpPr txBox="1"/>
          <p:nvPr/>
        </p:nvSpPr>
        <p:spPr>
          <a:xfrm>
            <a:off x="9877175" y="20443575"/>
            <a:ext cx="767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 CAD Model </a:t>
            </a:r>
            <a:endParaRPr b="1" sz="2000">
              <a:latin typeface="Calibri"/>
              <a:ea typeface="Calibri"/>
              <a:cs typeface="Calibri"/>
              <a:sym typeface="Calibri"/>
            </a:endParaRPr>
          </a:p>
        </p:txBody>
      </p:sp>
      <p:sp>
        <p:nvSpPr>
          <p:cNvPr id="118" name="Google Shape;118;p5"/>
          <p:cNvSpPr txBox="1"/>
          <p:nvPr/>
        </p:nvSpPr>
        <p:spPr>
          <a:xfrm>
            <a:off x="19311150" y="9995175"/>
            <a:ext cx="1460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Initial Drawing</a:t>
            </a:r>
            <a:endParaRPr b="1" sz="2300">
              <a:latin typeface="Calibri"/>
              <a:ea typeface="Calibri"/>
              <a:cs typeface="Calibri"/>
              <a:sym typeface="Calibri"/>
            </a:endParaRPr>
          </a:p>
        </p:txBody>
      </p:sp>
      <p:cxnSp>
        <p:nvCxnSpPr>
          <p:cNvPr id="119" name="Google Shape;119;p5"/>
          <p:cNvCxnSpPr/>
          <p:nvPr/>
        </p:nvCxnSpPr>
        <p:spPr>
          <a:xfrm flipH="1" rot="10800000">
            <a:off x="1200150" y="28784625"/>
            <a:ext cx="300" cy="676200"/>
          </a:xfrm>
          <a:prstGeom prst="straightConnector1">
            <a:avLst/>
          </a:prstGeom>
          <a:noFill/>
          <a:ln cap="flat" cmpd="sng" w="38100">
            <a:solidFill>
              <a:schemeClr val="dk2"/>
            </a:solidFill>
            <a:prstDash val="solid"/>
            <a:round/>
            <a:headEnd len="med" w="med" type="none"/>
            <a:tailEnd len="med" w="med" type="triangle"/>
          </a:ln>
        </p:spPr>
      </p:cxnSp>
      <p:sp>
        <p:nvSpPr>
          <p:cNvPr id="120" name="Google Shape;120;p5"/>
          <p:cNvSpPr txBox="1"/>
          <p:nvPr/>
        </p:nvSpPr>
        <p:spPr>
          <a:xfrm>
            <a:off x="532525" y="2937915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Motor &amp; Gearbox</a:t>
            </a:r>
            <a:endParaRPr b="1">
              <a:latin typeface="Calibri"/>
              <a:ea typeface="Calibri"/>
              <a:cs typeface="Calibri"/>
              <a:sym typeface="Calibri"/>
            </a:endParaRPr>
          </a:p>
        </p:txBody>
      </p:sp>
      <p:pic>
        <p:nvPicPr>
          <p:cNvPr id="121" name="Google Shape;121;p5"/>
          <p:cNvPicPr preferRelativeResize="0"/>
          <p:nvPr/>
        </p:nvPicPr>
        <p:blipFill rotWithShape="1">
          <a:blip r:embed="rId13">
            <a:alphaModFix/>
          </a:blip>
          <a:srcRect b="19568" l="12520" r="10241" t="0"/>
          <a:stretch/>
        </p:blipFill>
        <p:spPr>
          <a:xfrm>
            <a:off x="17654188" y="13017475"/>
            <a:ext cx="3465339" cy="4056402"/>
          </a:xfrm>
          <a:prstGeom prst="rect">
            <a:avLst/>
          </a:prstGeom>
          <a:noFill/>
          <a:ln cap="flat" cmpd="sng" w="28575">
            <a:solidFill>
              <a:schemeClr val="dk1"/>
            </a:solidFill>
            <a:prstDash val="solid"/>
            <a:round/>
            <a:headEnd len="sm" w="sm" type="none"/>
            <a:tailEnd len="sm" w="sm" type="none"/>
          </a:ln>
        </p:spPr>
      </p:pic>
      <p:sp>
        <p:nvSpPr>
          <p:cNvPr id="122" name="Google Shape;122;p5"/>
          <p:cNvSpPr txBox="1"/>
          <p:nvPr/>
        </p:nvSpPr>
        <p:spPr>
          <a:xfrm>
            <a:off x="15253875" y="20436800"/>
            <a:ext cx="767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Final Design - Rubber Band</a:t>
            </a:r>
            <a:endParaRPr b="1" sz="2000">
              <a:latin typeface="Calibri"/>
              <a:ea typeface="Calibri"/>
              <a:cs typeface="Calibri"/>
              <a:sym typeface="Calibri"/>
            </a:endParaRPr>
          </a:p>
        </p:txBody>
      </p:sp>
      <p:pic>
        <p:nvPicPr>
          <p:cNvPr id="123" name="Google Shape;123;p5"/>
          <p:cNvPicPr preferRelativeResize="0"/>
          <p:nvPr/>
        </p:nvPicPr>
        <p:blipFill rotWithShape="1">
          <a:blip r:embed="rId14">
            <a:alphaModFix/>
          </a:blip>
          <a:srcRect b="2893" l="0" r="0" t="0"/>
          <a:stretch/>
        </p:blipFill>
        <p:spPr>
          <a:xfrm>
            <a:off x="6076525" y="27768525"/>
            <a:ext cx="4779300" cy="4364648"/>
          </a:xfrm>
          <a:prstGeom prst="rect">
            <a:avLst/>
          </a:prstGeom>
          <a:noFill/>
          <a:ln cap="flat" cmpd="sng" w="38100">
            <a:solidFill>
              <a:schemeClr val="dk2"/>
            </a:solidFill>
            <a:prstDash val="solid"/>
            <a:round/>
            <a:headEnd len="sm" w="sm" type="none"/>
            <a:tailEnd len="sm" w="sm" type="none"/>
          </a:ln>
        </p:spPr>
      </p:pic>
      <p:sp>
        <p:nvSpPr>
          <p:cNvPr id="124" name="Google Shape;124;p5"/>
          <p:cNvSpPr txBox="1"/>
          <p:nvPr/>
        </p:nvSpPr>
        <p:spPr>
          <a:xfrm>
            <a:off x="6004075" y="32227850"/>
            <a:ext cx="49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Final Design</a:t>
            </a:r>
            <a:endParaRPr b="1" sz="2000">
              <a:latin typeface="Calibri"/>
              <a:ea typeface="Calibri"/>
              <a:cs typeface="Calibri"/>
              <a:sym typeface="Calibri"/>
            </a:endParaRPr>
          </a:p>
        </p:txBody>
      </p:sp>
      <p:pic>
        <p:nvPicPr>
          <p:cNvPr id="125" name="Google Shape;125;p5"/>
          <p:cNvPicPr preferRelativeResize="0"/>
          <p:nvPr/>
        </p:nvPicPr>
        <p:blipFill rotWithShape="1">
          <a:blip r:embed="rId15">
            <a:alphaModFix/>
          </a:blip>
          <a:srcRect b="9568" l="5165" r="3242" t="13324"/>
          <a:stretch/>
        </p:blipFill>
        <p:spPr>
          <a:xfrm>
            <a:off x="16814225" y="17590575"/>
            <a:ext cx="4305299" cy="2823951"/>
          </a:xfrm>
          <a:prstGeom prst="rect">
            <a:avLst/>
          </a:prstGeom>
          <a:noFill/>
          <a:ln cap="flat" cmpd="sng" w="38100">
            <a:solidFill>
              <a:schemeClr val="dk2"/>
            </a:solidFill>
            <a:prstDash val="solid"/>
            <a:round/>
            <a:headEnd len="sm" w="sm" type="none"/>
            <a:tailEnd len="sm" w="sm" type="none"/>
          </a:ln>
        </p:spPr>
      </p:pic>
      <p:sp>
        <p:nvSpPr>
          <p:cNvPr id="126" name="Google Shape;126;p5"/>
          <p:cNvSpPr txBox="1"/>
          <p:nvPr/>
        </p:nvSpPr>
        <p:spPr>
          <a:xfrm>
            <a:off x="15711075" y="17007800"/>
            <a:ext cx="767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Final Design - Tension Spring</a:t>
            </a:r>
            <a:endParaRPr b="1" sz="2000">
              <a:latin typeface="Calibri"/>
              <a:ea typeface="Calibri"/>
              <a:cs typeface="Calibri"/>
              <a:sym typeface="Calibri"/>
            </a:endParaRPr>
          </a:p>
        </p:txBody>
      </p:sp>
      <p:sp>
        <p:nvSpPr>
          <p:cNvPr id="127" name="Google Shape;127;p5"/>
          <p:cNvSpPr/>
          <p:nvPr/>
        </p:nvSpPr>
        <p:spPr>
          <a:xfrm>
            <a:off x="3384100" y="11044475"/>
            <a:ext cx="1262034" cy="676188"/>
          </a:xfrm>
          <a:prstGeom prst="flowChartTerminator">
            <a:avLst/>
          </a:prstGeom>
          <a:no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txBox="1"/>
          <p:nvPr/>
        </p:nvSpPr>
        <p:spPr>
          <a:xfrm>
            <a:off x="5295813" y="11379713"/>
            <a:ext cx="104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CC0000"/>
                </a:solidFill>
                <a:latin typeface="Calibri"/>
                <a:ea typeface="Calibri"/>
                <a:cs typeface="Calibri"/>
                <a:sym typeface="Calibri"/>
              </a:rPr>
              <a:t>VS.</a:t>
            </a:r>
            <a:endParaRPr b="1" sz="3000">
              <a:solidFill>
                <a:srgbClr val="CC0000"/>
              </a:solidFill>
              <a:latin typeface="Calibri"/>
              <a:ea typeface="Calibri"/>
              <a:cs typeface="Calibri"/>
              <a:sym typeface="Calibri"/>
            </a:endParaRPr>
          </a:p>
        </p:txBody>
      </p:sp>
      <p:sp>
        <p:nvSpPr>
          <p:cNvPr id="129" name="Google Shape;129;p5"/>
          <p:cNvSpPr/>
          <p:nvPr/>
        </p:nvSpPr>
        <p:spPr>
          <a:xfrm>
            <a:off x="19311150" y="14044200"/>
            <a:ext cx="1636500" cy="17550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8049050" y="17952750"/>
            <a:ext cx="1262100" cy="15015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5"/>
          <p:cNvPicPr preferRelativeResize="0"/>
          <p:nvPr/>
        </p:nvPicPr>
        <p:blipFill>
          <a:blip r:embed="rId16">
            <a:alphaModFix/>
          </a:blip>
          <a:stretch>
            <a:fillRect/>
          </a:stretch>
        </p:blipFill>
        <p:spPr>
          <a:xfrm>
            <a:off x="11261750" y="21513500"/>
            <a:ext cx="5350400" cy="3543918"/>
          </a:xfrm>
          <a:prstGeom prst="rect">
            <a:avLst/>
          </a:prstGeom>
          <a:noFill/>
          <a:ln>
            <a:noFill/>
          </a:ln>
        </p:spPr>
      </p:pic>
      <p:pic>
        <p:nvPicPr>
          <p:cNvPr id="132" name="Google Shape;132;p5"/>
          <p:cNvPicPr preferRelativeResize="0"/>
          <p:nvPr/>
        </p:nvPicPr>
        <p:blipFill>
          <a:blip r:embed="rId17">
            <a:alphaModFix/>
          </a:blip>
          <a:stretch>
            <a:fillRect/>
          </a:stretch>
        </p:blipFill>
        <p:spPr>
          <a:xfrm>
            <a:off x="11272200" y="29070525"/>
            <a:ext cx="5350400" cy="3543915"/>
          </a:xfrm>
          <a:prstGeom prst="rect">
            <a:avLst/>
          </a:prstGeom>
          <a:noFill/>
          <a:ln>
            <a:noFill/>
          </a:ln>
        </p:spPr>
      </p:pic>
      <p:pic>
        <p:nvPicPr>
          <p:cNvPr id="133" name="Google Shape;133;p5"/>
          <p:cNvPicPr preferRelativeResize="0"/>
          <p:nvPr/>
        </p:nvPicPr>
        <p:blipFill>
          <a:blip r:embed="rId18">
            <a:alphaModFix/>
          </a:blip>
          <a:stretch>
            <a:fillRect/>
          </a:stretch>
        </p:blipFill>
        <p:spPr>
          <a:xfrm>
            <a:off x="11254975" y="25292012"/>
            <a:ext cx="5350400" cy="3543915"/>
          </a:xfrm>
          <a:prstGeom prst="rect">
            <a:avLst/>
          </a:prstGeom>
          <a:noFill/>
          <a:ln>
            <a:noFill/>
          </a:ln>
        </p:spPr>
      </p:pic>
      <p:sp>
        <p:nvSpPr>
          <p:cNvPr id="134" name="Google Shape;134;p5"/>
          <p:cNvSpPr txBox="1"/>
          <p:nvPr/>
        </p:nvSpPr>
        <p:spPr>
          <a:xfrm>
            <a:off x="16890425" y="22909275"/>
            <a:ext cx="46710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Strongest recovery 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Narrowest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Weakest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Lacks full ankle extension</a:t>
            </a:r>
            <a:endParaRPr sz="2800">
              <a:latin typeface="Calibri"/>
              <a:ea typeface="Calibri"/>
              <a:cs typeface="Calibri"/>
              <a:sym typeface="Calibri"/>
            </a:endParaRPr>
          </a:p>
        </p:txBody>
      </p:sp>
      <p:sp>
        <p:nvSpPr>
          <p:cNvPr id="135" name="Google Shape;135;p5"/>
          <p:cNvSpPr txBox="1"/>
          <p:nvPr/>
        </p:nvSpPr>
        <p:spPr>
          <a:xfrm>
            <a:off x="16814225" y="25463150"/>
            <a:ext cx="4671000" cy="3201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Good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Near full </a:t>
            </a:r>
            <a:r>
              <a:rPr lang="en-US" sz="2800">
                <a:latin typeface="Calibri"/>
                <a:ea typeface="Calibri"/>
                <a:cs typeface="Calibri"/>
                <a:sym typeface="Calibri"/>
              </a:rPr>
              <a:t>extension</a:t>
            </a:r>
            <a:r>
              <a:rPr lang="en-US" sz="2800">
                <a:latin typeface="Calibri"/>
                <a:ea typeface="Calibri"/>
                <a:cs typeface="Calibri"/>
                <a:sym typeface="Calibri"/>
              </a:rPr>
              <a:t> of foot</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Good recovery 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Narrow peak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Most balanced design of three tension springs</a:t>
            </a:r>
            <a:endParaRPr sz="2800">
              <a:latin typeface="Calibri"/>
              <a:ea typeface="Calibri"/>
              <a:cs typeface="Calibri"/>
              <a:sym typeface="Calibri"/>
            </a:endParaRPr>
          </a:p>
        </p:txBody>
      </p:sp>
      <p:sp>
        <p:nvSpPr>
          <p:cNvPr id="136" name="Google Shape;136;p5"/>
          <p:cNvSpPr txBox="1"/>
          <p:nvPr/>
        </p:nvSpPr>
        <p:spPr>
          <a:xfrm>
            <a:off x="16890425" y="29688150"/>
            <a:ext cx="46710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Weakest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Thickest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Full ankle extension</a:t>
            </a:r>
            <a:endParaRPr sz="2800">
              <a:latin typeface="Calibri"/>
              <a:ea typeface="Calibri"/>
              <a:cs typeface="Calibri"/>
              <a:sym typeface="Calibri"/>
            </a:endParaRPr>
          </a:p>
        </p:txBody>
      </p:sp>
      <p:sp>
        <p:nvSpPr>
          <p:cNvPr id="137" name="Google Shape;137;p5"/>
          <p:cNvSpPr/>
          <p:nvPr/>
        </p:nvSpPr>
        <p:spPr>
          <a:xfrm>
            <a:off x="17230475" y="21607800"/>
            <a:ext cx="3838500" cy="1352400"/>
          </a:xfrm>
          <a:prstGeom prst="rect">
            <a:avLst/>
          </a:prstGeom>
          <a:solidFill>
            <a:schemeClr val="lt2"/>
          </a:solidFill>
          <a:ln cap="flat" cmpd="sng" w="28575">
            <a:solidFill>
              <a:srgbClr val="3747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txBox="1"/>
          <p:nvPr/>
        </p:nvSpPr>
        <p:spPr>
          <a:xfrm>
            <a:off x="18244925" y="21739413"/>
            <a:ext cx="180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Ankle Joint</a:t>
            </a:r>
            <a:endParaRPr sz="2200">
              <a:latin typeface="Calibri"/>
              <a:ea typeface="Calibri"/>
              <a:cs typeface="Calibri"/>
              <a:sym typeface="Calibri"/>
            </a:endParaRPr>
          </a:p>
        </p:txBody>
      </p:sp>
      <p:sp>
        <p:nvSpPr>
          <p:cNvPr id="139" name="Google Shape;139;p5"/>
          <p:cNvSpPr txBox="1"/>
          <p:nvPr/>
        </p:nvSpPr>
        <p:spPr>
          <a:xfrm>
            <a:off x="18244925" y="22324338"/>
            <a:ext cx="277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End of Prosthetic Foot</a:t>
            </a:r>
            <a:endParaRPr sz="2200">
              <a:latin typeface="Calibri"/>
              <a:ea typeface="Calibri"/>
              <a:cs typeface="Calibri"/>
              <a:sym typeface="Calibri"/>
            </a:endParaRPr>
          </a:p>
        </p:txBody>
      </p:sp>
      <p:sp>
        <p:nvSpPr>
          <p:cNvPr id="140" name="Google Shape;140;p5"/>
          <p:cNvSpPr/>
          <p:nvPr/>
        </p:nvSpPr>
        <p:spPr>
          <a:xfrm>
            <a:off x="17564100" y="21743925"/>
            <a:ext cx="514200" cy="514200"/>
          </a:xfrm>
          <a:prstGeom prst="ellipse">
            <a:avLst/>
          </a:prstGeom>
          <a:solidFill>
            <a:srgbClr val="008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17564100" y="22326600"/>
            <a:ext cx="514200" cy="514200"/>
          </a:xfrm>
          <a:prstGeom prst="ellipse">
            <a:avLst/>
          </a:prstGeom>
          <a:solidFill>
            <a:srgbClr val="FC4F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p:nvPr/>
        </p:nvSpPr>
        <p:spPr>
          <a:xfrm>
            <a:off x="0" y="29494"/>
            <a:ext cx="21945600" cy="3187334"/>
          </a:xfrm>
          <a:prstGeom prst="rect">
            <a:avLst/>
          </a:prstGeom>
          <a:solidFill>
            <a:srgbClr val="002244"/>
          </a:solidFill>
          <a:ln>
            <a:noFill/>
          </a:ln>
        </p:spPr>
        <p:txBody>
          <a:bodyPr anchorCtr="0" anchor="t" bIns="87775" lIns="87775" spcFirstLastPara="1" rIns="87775" wrap="square" tIns="87775">
            <a:no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v</a:t>
            </a:r>
            <a:endParaRPr sz="14514">
              <a:solidFill>
                <a:schemeClr val="dk1"/>
              </a:solidFill>
              <a:latin typeface="Arial"/>
              <a:ea typeface="Arial"/>
              <a:cs typeface="Arial"/>
              <a:sym typeface="Arial"/>
            </a:endParaRPr>
          </a:p>
        </p:txBody>
      </p:sp>
      <p:sp>
        <p:nvSpPr>
          <p:cNvPr id="147" name="Google Shape;147;p6"/>
          <p:cNvSpPr txBox="1"/>
          <p:nvPr/>
        </p:nvSpPr>
        <p:spPr>
          <a:xfrm>
            <a:off x="659745" y="1933751"/>
            <a:ext cx="4700207" cy="4370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40">
                <a:solidFill>
                  <a:schemeClr val="lt1"/>
                </a:solidFill>
                <a:latin typeface="Arial"/>
                <a:ea typeface="Arial"/>
                <a:cs typeface="Arial"/>
                <a:sym typeface="Arial"/>
              </a:rPr>
              <a:t>MECHANICAL ENGINEERING</a:t>
            </a:r>
            <a:endParaRPr/>
          </a:p>
        </p:txBody>
      </p:sp>
      <p:pic>
        <p:nvPicPr>
          <p:cNvPr descr="Logo, company name&#10;&#10;Description automatically generated" id="148" name="Google Shape;148;p6"/>
          <p:cNvPicPr preferRelativeResize="0"/>
          <p:nvPr/>
        </p:nvPicPr>
        <p:blipFill rotWithShape="1">
          <a:blip r:embed="rId3">
            <a:alphaModFix/>
          </a:blip>
          <a:srcRect b="36432" l="23894" r="25518" t="31108"/>
          <a:stretch/>
        </p:blipFill>
        <p:spPr>
          <a:xfrm>
            <a:off x="0" y="29491"/>
            <a:ext cx="5350405" cy="1931213"/>
          </a:xfrm>
          <a:prstGeom prst="rect">
            <a:avLst/>
          </a:prstGeom>
          <a:noFill/>
          <a:ln>
            <a:noFill/>
          </a:ln>
        </p:spPr>
      </p:pic>
      <p:cxnSp>
        <p:nvCxnSpPr>
          <p:cNvPr id="149" name="Google Shape;149;p6"/>
          <p:cNvCxnSpPr/>
          <p:nvPr/>
        </p:nvCxnSpPr>
        <p:spPr>
          <a:xfrm>
            <a:off x="243840" y="1848131"/>
            <a:ext cx="5120640" cy="0"/>
          </a:xfrm>
          <a:prstGeom prst="straightConnector1">
            <a:avLst/>
          </a:prstGeom>
          <a:noFill/>
          <a:ln cap="flat" cmpd="sng" w="57150">
            <a:solidFill>
              <a:schemeClr val="lt1"/>
            </a:solidFill>
            <a:prstDash val="solid"/>
            <a:miter lim="800000"/>
            <a:headEnd len="sm" w="sm" type="none"/>
            <a:tailEnd len="sm" w="sm" type="none"/>
          </a:ln>
        </p:spPr>
      </p:cxnSp>
      <p:sp>
        <p:nvSpPr>
          <p:cNvPr id="150" name="Google Shape;150;p6"/>
          <p:cNvSpPr/>
          <p:nvPr/>
        </p:nvSpPr>
        <p:spPr>
          <a:xfrm>
            <a:off x="256032" y="3344953"/>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Design</a:t>
            </a:r>
            <a:r>
              <a:rPr b="1" lang="en-US" sz="2934">
                <a:solidFill>
                  <a:schemeClr val="lt1"/>
                </a:solidFill>
                <a:latin typeface="Calibri"/>
                <a:ea typeface="Calibri"/>
                <a:cs typeface="Calibri"/>
                <a:sym typeface="Calibri"/>
              </a:rPr>
              <a:t> 2: Torsional Spring</a:t>
            </a:r>
            <a:endParaRPr b="1" sz="1866">
              <a:solidFill>
                <a:schemeClr val="lt1"/>
              </a:solidFill>
              <a:latin typeface="Calibri"/>
              <a:ea typeface="Calibri"/>
              <a:cs typeface="Calibri"/>
              <a:sym typeface="Calibri"/>
            </a:endParaRPr>
          </a:p>
        </p:txBody>
      </p:sp>
      <p:sp>
        <p:nvSpPr>
          <p:cNvPr id="151" name="Google Shape;151;p6"/>
          <p:cNvSpPr/>
          <p:nvPr/>
        </p:nvSpPr>
        <p:spPr>
          <a:xfrm>
            <a:off x="256032" y="17533560"/>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Results &amp; Analysis Design 2</a:t>
            </a:r>
            <a:endParaRPr b="1" sz="1866">
              <a:solidFill>
                <a:schemeClr val="lt1"/>
              </a:solidFill>
              <a:latin typeface="Calibri"/>
              <a:ea typeface="Calibri"/>
              <a:cs typeface="Calibri"/>
              <a:sym typeface="Calibri"/>
            </a:endParaRPr>
          </a:p>
        </p:txBody>
      </p:sp>
      <p:sp>
        <p:nvSpPr>
          <p:cNvPr id="152" name="Google Shape;152;p6"/>
          <p:cNvSpPr/>
          <p:nvPr/>
        </p:nvSpPr>
        <p:spPr>
          <a:xfrm>
            <a:off x="11190757" y="3345004"/>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Design 3: Ball &amp; Joint</a:t>
            </a:r>
            <a:endParaRPr b="1" sz="1866">
              <a:solidFill>
                <a:schemeClr val="lt1"/>
              </a:solidFill>
              <a:latin typeface="Calibri"/>
              <a:ea typeface="Calibri"/>
              <a:cs typeface="Calibri"/>
              <a:sym typeface="Calibri"/>
            </a:endParaRPr>
          </a:p>
        </p:txBody>
      </p:sp>
      <p:sp>
        <p:nvSpPr>
          <p:cNvPr id="153" name="Google Shape;153;p6"/>
          <p:cNvSpPr/>
          <p:nvPr/>
        </p:nvSpPr>
        <p:spPr>
          <a:xfrm>
            <a:off x="11190757" y="10788931"/>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Design Comparison &amp; Final Design</a:t>
            </a:r>
            <a:endParaRPr b="1" sz="1866">
              <a:solidFill>
                <a:schemeClr val="lt1"/>
              </a:solidFill>
              <a:latin typeface="Calibri"/>
              <a:ea typeface="Calibri"/>
              <a:cs typeface="Calibri"/>
              <a:sym typeface="Calibri"/>
            </a:endParaRPr>
          </a:p>
        </p:txBody>
      </p:sp>
      <p:sp>
        <p:nvSpPr>
          <p:cNvPr id="154" name="Google Shape;154;p6"/>
          <p:cNvSpPr/>
          <p:nvPr/>
        </p:nvSpPr>
        <p:spPr>
          <a:xfrm>
            <a:off x="11190757" y="22189494"/>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Conclusions &amp; Recommendations</a:t>
            </a:r>
            <a:endParaRPr b="1" sz="1866">
              <a:solidFill>
                <a:schemeClr val="lt1"/>
              </a:solidFill>
              <a:latin typeface="Calibri"/>
              <a:ea typeface="Calibri"/>
              <a:cs typeface="Calibri"/>
              <a:sym typeface="Calibri"/>
            </a:endParaRPr>
          </a:p>
        </p:txBody>
      </p:sp>
      <p:sp>
        <p:nvSpPr>
          <p:cNvPr id="155" name="Google Shape;155;p6"/>
          <p:cNvSpPr/>
          <p:nvPr/>
        </p:nvSpPr>
        <p:spPr>
          <a:xfrm>
            <a:off x="6298500" y="29550"/>
            <a:ext cx="9348600" cy="193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Arial"/>
                <a:ea typeface="Arial"/>
                <a:cs typeface="Arial"/>
                <a:sym typeface="Arial"/>
              </a:rPr>
              <a:t>ME Team </a:t>
            </a:r>
            <a:r>
              <a:rPr b="1" lang="en-US" sz="4800">
                <a:solidFill>
                  <a:schemeClr val="lt1"/>
                </a:solidFill>
              </a:rPr>
              <a:t>68</a:t>
            </a:r>
            <a:endParaRPr b="1" sz="4800">
              <a:solidFill>
                <a:schemeClr val="lt1"/>
              </a:solidFill>
            </a:endParaRPr>
          </a:p>
          <a:p>
            <a:pPr indent="0" lvl="0" marL="0" rtl="0" algn="ctr">
              <a:spcBef>
                <a:spcPts val="0"/>
              </a:spcBef>
              <a:spcAft>
                <a:spcPts val="0"/>
              </a:spcAft>
              <a:buNone/>
            </a:pPr>
            <a:r>
              <a:rPr b="1" lang="en-US" sz="4800">
                <a:solidFill>
                  <a:schemeClr val="lt1"/>
                </a:solidFill>
              </a:rPr>
              <a:t>Design of an Articulating Ankle for Enhanced Performance</a:t>
            </a:r>
            <a:endParaRPr b="1" sz="3500">
              <a:solidFill>
                <a:schemeClr val="lt1"/>
              </a:solidFill>
            </a:endParaRPr>
          </a:p>
          <a:p>
            <a:pPr indent="0" lvl="0" marL="0" marR="0" rtl="0" algn="ctr">
              <a:spcBef>
                <a:spcPts val="1440"/>
              </a:spcBef>
              <a:spcAft>
                <a:spcPts val="0"/>
              </a:spcAft>
              <a:buNone/>
            </a:pPr>
            <a:r>
              <a:rPr b="1" i="1" lang="en-US" sz="3500">
                <a:solidFill>
                  <a:schemeClr val="lt1"/>
                </a:solidFill>
              </a:rPr>
              <a:t>Rachael Crow, Eric Brodeur, Kevin Cayo </a:t>
            </a:r>
            <a:endParaRPr sz="3500">
              <a:solidFill>
                <a:schemeClr val="lt1"/>
              </a:solidFill>
              <a:latin typeface="Calibri"/>
              <a:ea typeface="Calibri"/>
              <a:cs typeface="Calibri"/>
              <a:sym typeface="Calibri"/>
            </a:endParaRPr>
          </a:p>
        </p:txBody>
      </p:sp>
      <p:sp>
        <p:nvSpPr>
          <p:cNvPr id="156" name="Google Shape;156;p6"/>
          <p:cNvSpPr txBox="1"/>
          <p:nvPr/>
        </p:nvSpPr>
        <p:spPr>
          <a:xfrm>
            <a:off x="256025" y="2412275"/>
            <a:ext cx="5094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Advisor: </a:t>
            </a:r>
            <a:r>
              <a:rPr b="1" lang="en-US" sz="2800">
                <a:solidFill>
                  <a:schemeClr val="lt1"/>
                </a:solidFill>
              </a:rPr>
              <a:t>Dr. Jason Lee</a:t>
            </a:r>
            <a:endParaRPr/>
          </a:p>
        </p:txBody>
      </p:sp>
      <p:sp>
        <p:nvSpPr>
          <p:cNvPr id="157" name="Google Shape;157;p6"/>
          <p:cNvSpPr txBox="1"/>
          <p:nvPr/>
        </p:nvSpPr>
        <p:spPr>
          <a:xfrm>
            <a:off x="15371100" y="1960700"/>
            <a:ext cx="6574500" cy="206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rPr>
              <a:t>Sponsor: University of Hartford of Rehabilitation Sciences</a:t>
            </a:r>
            <a:endParaRPr b="1" sz="3200">
              <a:solidFill>
                <a:schemeClr val="lt1"/>
              </a:solidFill>
            </a:endParaRPr>
          </a:p>
          <a:p>
            <a:pPr indent="0" lvl="0" marL="0" marR="0" rtl="0" algn="l">
              <a:spcBef>
                <a:spcPts val="0"/>
              </a:spcBef>
              <a:spcAft>
                <a:spcPts val="0"/>
              </a:spcAft>
              <a:buSzPts val="1100"/>
              <a:buNone/>
            </a:pPr>
            <a:r>
              <a:t/>
            </a:r>
            <a:endParaRPr b="1" sz="3200">
              <a:solidFill>
                <a:schemeClr val="lt1"/>
              </a:solidFill>
            </a:endParaRPr>
          </a:p>
          <a:p>
            <a:pPr indent="0" lvl="0" marL="0" marR="0" rtl="0" algn="l">
              <a:spcBef>
                <a:spcPts val="0"/>
              </a:spcBef>
              <a:spcAft>
                <a:spcPts val="0"/>
              </a:spcAft>
              <a:buNone/>
            </a:pPr>
            <a:r>
              <a:t/>
            </a:r>
            <a:endParaRPr b="1" sz="3200">
              <a:solidFill>
                <a:schemeClr val="lt1"/>
              </a:solidFill>
            </a:endParaRPr>
          </a:p>
        </p:txBody>
      </p:sp>
      <p:pic>
        <p:nvPicPr>
          <p:cNvPr id="158" name="Google Shape;158;p6"/>
          <p:cNvPicPr preferRelativeResize="0"/>
          <p:nvPr/>
        </p:nvPicPr>
        <p:blipFill>
          <a:blip r:embed="rId4">
            <a:alphaModFix/>
          </a:blip>
          <a:stretch>
            <a:fillRect/>
          </a:stretch>
        </p:blipFill>
        <p:spPr>
          <a:xfrm>
            <a:off x="15647112" y="481678"/>
            <a:ext cx="6240225" cy="1026848"/>
          </a:xfrm>
          <a:prstGeom prst="rect">
            <a:avLst/>
          </a:prstGeom>
          <a:noFill/>
          <a:ln>
            <a:noFill/>
          </a:ln>
        </p:spPr>
      </p:pic>
      <p:pic>
        <p:nvPicPr>
          <p:cNvPr id="159" name="Google Shape;159;p6"/>
          <p:cNvPicPr preferRelativeResize="0"/>
          <p:nvPr/>
        </p:nvPicPr>
        <p:blipFill rotWithShape="1">
          <a:blip r:embed="rId5">
            <a:alphaModFix/>
          </a:blip>
          <a:srcRect b="0" l="0" r="0" t="13134"/>
          <a:stretch/>
        </p:blipFill>
        <p:spPr>
          <a:xfrm>
            <a:off x="198850" y="6968300"/>
            <a:ext cx="5717402" cy="3838676"/>
          </a:xfrm>
          <a:prstGeom prst="rect">
            <a:avLst/>
          </a:prstGeom>
          <a:noFill/>
          <a:ln cap="flat" cmpd="sng" w="28575">
            <a:solidFill>
              <a:srgbClr val="37474F"/>
            </a:solidFill>
            <a:prstDash val="solid"/>
            <a:round/>
            <a:headEnd len="sm" w="sm" type="none"/>
            <a:tailEnd len="sm" w="sm" type="none"/>
          </a:ln>
        </p:spPr>
      </p:pic>
      <p:pic>
        <p:nvPicPr>
          <p:cNvPr id="160" name="Google Shape;160;p6"/>
          <p:cNvPicPr preferRelativeResize="0"/>
          <p:nvPr/>
        </p:nvPicPr>
        <p:blipFill rotWithShape="1">
          <a:blip r:embed="rId6">
            <a:alphaModFix/>
          </a:blip>
          <a:srcRect b="0" l="0" r="0" t="15483"/>
          <a:stretch/>
        </p:blipFill>
        <p:spPr>
          <a:xfrm>
            <a:off x="11406475" y="6534287"/>
            <a:ext cx="5535677" cy="3616498"/>
          </a:xfrm>
          <a:prstGeom prst="rect">
            <a:avLst/>
          </a:prstGeom>
          <a:noFill/>
          <a:ln cap="flat" cmpd="sng" w="28575">
            <a:solidFill>
              <a:srgbClr val="37474F"/>
            </a:solidFill>
            <a:prstDash val="solid"/>
            <a:round/>
            <a:headEnd len="sm" w="sm" type="none"/>
            <a:tailEnd len="sm" w="sm" type="none"/>
          </a:ln>
        </p:spPr>
      </p:pic>
      <p:sp>
        <p:nvSpPr>
          <p:cNvPr id="161" name="Google Shape;161;p6"/>
          <p:cNvSpPr txBox="1"/>
          <p:nvPr/>
        </p:nvSpPr>
        <p:spPr>
          <a:xfrm>
            <a:off x="0" y="3733575"/>
            <a:ext cx="10460700" cy="3201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Design Components: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Max Torque Range: </a:t>
            </a:r>
            <a:r>
              <a:rPr lang="en-US" sz="2800">
                <a:solidFill>
                  <a:schemeClr val="dk1"/>
                </a:solidFill>
                <a:latin typeface="Calibri"/>
                <a:ea typeface="Calibri"/>
                <a:cs typeface="Calibri"/>
                <a:sym typeface="Calibri"/>
              </a:rPr>
              <a:t>250 - 650 </a:t>
            </a:r>
            <a:r>
              <a:rPr lang="en-US" sz="2800">
                <a:solidFill>
                  <a:schemeClr val="dk1"/>
                </a:solidFill>
                <a:latin typeface="Calibri"/>
                <a:ea typeface="Calibri"/>
                <a:cs typeface="Calibri"/>
                <a:sym typeface="Calibri"/>
              </a:rPr>
              <a:t>N*mm</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700">
                <a:solidFill>
                  <a:schemeClr val="dk1"/>
                </a:solidFill>
                <a:latin typeface="Calibri"/>
                <a:ea typeface="Calibri"/>
                <a:cs typeface="Calibri"/>
                <a:sym typeface="Calibri"/>
              </a:rPr>
              <a:t>258.74, 268.93, 383.02, 508.43, 623.45</a:t>
            </a:r>
            <a:r>
              <a:rPr lang="en-US" sz="2800">
                <a:solidFill>
                  <a:srgbClr val="FF0000"/>
                </a:solidFill>
                <a:latin typeface="Calibri"/>
                <a:ea typeface="Calibri"/>
                <a:cs typeface="Calibri"/>
                <a:sym typeface="Calibri"/>
              </a:rPr>
              <a:t> </a:t>
            </a:r>
            <a:r>
              <a:rPr lang="en-US" sz="2800">
                <a:solidFill>
                  <a:srgbClr val="FF0000"/>
                </a:solidFill>
                <a:latin typeface="Calibri"/>
                <a:ea typeface="Calibri"/>
                <a:cs typeface="Calibri"/>
                <a:sym typeface="Calibri"/>
              </a:rPr>
              <a:t> </a:t>
            </a:r>
            <a:endParaRPr sz="2800">
              <a:solidFill>
                <a:srgbClr val="FF0000"/>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Pin: </a:t>
            </a:r>
            <a:r>
              <a:rPr lang="en-US" sz="2800">
                <a:solidFill>
                  <a:schemeClr val="dk1"/>
                </a:solidFill>
                <a:latin typeface="Calibri"/>
                <a:ea typeface="Calibri"/>
                <a:cs typeface="Calibri"/>
                <a:sym typeface="Calibri"/>
              </a:rPr>
              <a:t>10.5 mm diameter</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Initial Concerns: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O</a:t>
            </a:r>
            <a:r>
              <a:rPr lang="en-US" sz="2800">
                <a:solidFill>
                  <a:schemeClr val="dk1"/>
                </a:solidFill>
                <a:latin typeface="Calibri"/>
                <a:ea typeface="Calibri"/>
                <a:cs typeface="Calibri"/>
                <a:sym typeface="Calibri"/>
              </a:rPr>
              <a:t>verextension</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Solution - Add pin to limit range of motion </a:t>
            </a:r>
            <a:endParaRPr sz="2800">
              <a:solidFill>
                <a:schemeClr val="dk1"/>
              </a:solidFill>
              <a:latin typeface="Calibri"/>
              <a:ea typeface="Calibri"/>
              <a:cs typeface="Calibri"/>
              <a:sym typeface="Calibri"/>
            </a:endParaRPr>
          </a:p>
        </p:txBody>
      </p:sp>
      <p:sp>
        <p:nvSpPr>
          <p:cNvPr id="162" name="Google Shape;162;p6"/>
          <p:cNvSpPr txBox="1"/>
          <p:nvPr/>
        </p:nvSpPr>
        <p:spPr>
          <a:xfrm>
            <a:off x="6860075" y="3675325"/>
            <a:ext cx="3779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Attractions: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Most sleek &amp; compact design</a:t>
            </a:r>
            <a:endParaRPr sz="2800">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Generates a lot of torque to help with recovery stroke</a:t>
            </a:r>
            <a:endParaRPr sz="2800">
              <a:solidFill>
                <a:schemeClr val="dk1"/>
              </a:solidFill>
              <a:latin typeface="Calibri"/>
              <a:ea typeface="Calibri"/>
              <a:cs typeface="Calibri"/>
              <a:sym typeface="Calibri"/>
            </a:endParaRPr>
          </a:p>
        </p:txBody>
      </p:sp>
      <p:grpSp>
        <p:nvGrpSpPr>
          <p:cNvPr id="163" name="Google Shape;163;p6"/>
          <p:cNvGrpSpPr/>
          <p:nvPr/>
        </p:nvGrpSpPr>
        <p:grpSpPr>
          <a:xfrm>
            <a:off x="11152650" y="3723650"/>
            <a:ext cx="10460700" cy="2770500"/>
            <a:chOff x="256050" y="22849850"/>
            <a:chExt cx="10460700" cy="2770500"/>
          </a:xfrm>
        </p:grpSpPr>
        <p:sp>
          <p:nvSpPr>
            <p:cNvPr id="164" name="Google Shape;164;p6"/>
            <p:cNvSpPr txBox="1"/>
            <p:nvPr/>
          </p:nvSpPr>
          <p:spPr>
            <a:xfrm>
              <a:off x="256050" y="22849850"/>
              <a:ext cx="104607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Design Components: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Lubricant: </a:t>
              </a:r>
              <a:r>
                <a:rPr lang="en-US" sz="2800">
                  <a:solidFill>
                    <a:schemeClr val="dk1"/>
                  </a:solidFill>
                  <a:latin typeface="Calibri"/>
                  <a:ea typeface="Calibri"/>
                  <a:cs typeface="Calibri"/>
                  <a:sym typeface="Calibri"/>
                </a:rPr>
                <a:t>Oil or putty based</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Elastic Band: </a:t>
              </a:r>
              <a:r>
                <a:rPr lang="en-US" sz="2800">
                  <a:solidFill>
                    <a:schemeClr val="dk1"/>
                  </a:solidFill>
                  <a:latin typeface="Calibri"/>
                  <a:ea typeface="Calibri"/>
                  <a:cs typeface="Calibri"/>
                  <a:sym typeface="Calibri"/>
                </a:rPr>
                <a:t>50.8 mm</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Initial Concerns: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 Lubrication Dissipation</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Solution - Use of putty lubricant </a:t>
              </a:r>
              <a:endParaRPr sz="2800">
                <a:solidFill>
                  <a:schemeClr val="dk1"/>
                </a:solidFill>
                <a:latin typeface="Calibri"/>
                <a:ea typeface="Calibri"/>
                <a:cs typeface="Calibri"/>
                <a:sym typeface="Calibri"/>
              </a:endParaRPr>
            </a:p>
          </p:txBody>
        </p:sp>
        <p:sp>
          <p:nvSpPr>
            <p:cNvPr id="165" name="Google Shape;165;p6"/>
            <p:cNvSpPr txBox="1"/>
            <p:nvPr/>
          </p:nvSpPr>
          <p:spPr>
            <a:xfrm>
              <a:off x="6936275" y="22849850"/>
              <a:ext cx="3779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Attractions: </a:t>
              </a:r>
              <a:endParaRPr b="1"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Most human like</a:t>
              </a:r>
              <a:endParaRPr sz="2800">
                <a:solidFill>
                  <a:srgbClr val="FF0000"/>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Larger range of motion</a:t>
              </a:r>
              <a:endParaRPr sz="2800">
                <a:solidFill>
                  <a:schemeClr val="dk1"/>
                </a:solidFill>
                <a:latin typeface="Calibri"/>
                <a:ea typeface="Calibri"/>
                <a:cs typeface="Calibri"/>
                <a:sym typeface="Calibri"/>
              </a:endParaRPr>
            </a:p>
          </p:txBody>
        </p:sp>
      </p:grpSp>
      <p:sp>
        <p:nvSpPr>
          <p:cNvPr id="166" name="Google Shape;166;p6"/>
          <p:cNvSpPr txBox="1"/>
          <p:nvPr/>
        </p:nvSpPr>
        <p:spPr>
          <a:xfrm>
            <a:off x="11228831" y="30241188"/>
            <a:ext cx="1041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UConn: </a:t>
            </a:r>
            <a:r>
              <a:rPr lang="en-US" sz="2800">
                <a:latin typeface="Calibri"/>
                <a:ea typeface="Calibri"/>
                <a:cs typeface="Calibri"/>
                <a:sym typeface="Calibri"/>
              </a:rPr>
              <a:t>Jason Lee, Vito Moreno, Thomas Mealy </a:t>
            </a:r>
            <a:endParaRPr sz="2800">
              <a:latin typeface="Calibri"/>
              <a:ea typeface="Calibri"/>
              <a:cs typeface="Calibri"/>
              <a:sym typeface="Calibri"/>
            </a:endParaRPr>
          </a:p>
          <a:p>
            <a:pPr indent="0" lvl="0" marL="0" rtl="0" algn="l">
              <a:spcBef>
                <a:spcPts val="0"/>
              </a:spcBef>
              <a:spcAft>
                <a:spcPts val="0"/>
              </a:spcAft>
              <a:buNone/>
            </a:pPr>
            <a:r>
              <a:rPr b="1" lang="en-US" sz="2800">
                <a:latin typeface="Calibri"/>
                <a:ea typeface="Calibri"/>
                <a:cs typeface="Calibri"/>
                <a:sym typeface="Calibri"/>
              </a:rPr>
              <a:t>Sponsor: </a:t>
            </a:r>
            <a:r>
              <a:rPr lang="en-US" sz="2800">
                <a:latin typeface="Calibri"/>
                <a:ea typeface="Calibri"/>
                <a:cs typeface="Calibri"/>
                <a:sym typeface="Calibri"/>
              </a:rPr>
              <a:t>Duffy Felmlee &amp; Stephen Charry</a:t>
            </a:r>
            <a:endParaRPr sz="2800">
              <a:latin typeface="Calibri"/>
              <a:ea typeface="Calibri"/>
              <a:cs typeface="Calibri"/>
              <a:sym typeface="Calibri"/>
            </a:endParaRPr>
          </a:p>
        </p:txBody>
      </p:sp>
      <p:sp>
        <p:nvSpPr>
          <p:cNvPr id="167" name="Google Shape;167;p6"/>
          <p:cNvSpPr txBox="1"/>
          <p:nvPr/>
        </p:nvSpPr>
        <p:spPr>
          <a:xfrm>
            <a:off x="11261107" y="31609075"/>
            <a:ext cx="10320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US"/>
              <a:t>“Activankle &amp; Swimankle, Prosthetic Ankle Joints for Swimming, Jet/Snow Skiing, Rowing.” Rampro, </a:t>
            </a:r>
            <a:r>
              <a:rPr lang="en-US" u="sng">
                <a:solidFill>
                  <a:srgbClr val="0563C1"/>
                </a:solidFill>
                <a:hlinkClick r:id="rId7">
                  <a:extLst>
                    <a:ext uri="{A12FA001-AC4F-418D-AE19-62706E023703}">
                      <ahyp:hlinkClr val="tx"/>
                    </a:ext>
                  </a:extLst>
                </a:hlinkClick>
              </a:rPr>
              <a:t>https://www.rampro.net/</a:t>
            </a:r>
            <a:r>
              <a:rPr lang="en-US"/>
              <a:t> .</a:t>
            </a:r>
            <a:endParaRPr/>
          </a:p>
          <a:p>
            <a:pPr indent="-317500" lvl="0" marL="457200" rtl="0" algn="l">
              <a:spcBef>
                <a:spcPts val="0"/>
              </a:spcBef>
              <a:spcAft>
                <a:spcPts val="0"/>
              </a:spcAft>
              <a:buSzPts val="1400"/>
              <a:buAutoNum type="arabicPeriod"/>
            </a:pPr>
            <a:r>
              <a:rPr lang="en-US"/>
              <a:t>“Journal of Biomechanical Science and Engineering.” Development of the Transfemoral Prosthesis for Swimming Focused on Ankle Joint Motion, vol. 8, no. 1, 2013, p. 93. Journal of Biomechanical Science and Engineering, https://www.jstage.jst.go.jp/article/jbse/8/1/8_79/_pdf.</a:t>
            </a:r>
            <a:endParaRPr/>
          </a:p>
          <a:p>
            <a:pPr indent="0" lvl="0" marL="0" rtl="0" algn="l">
              <a:spcBef>
                <a:spcPts val="0"/>
              </a:spcBef>
              <a:spcAft>
                <a:spcPts val="0"/>
              </a:spcAft>
              <a:buNone/>
            </a:pPr>
            <a:r>
              <a:t/>
            </a:r>
            <a:endParaRPr/>
          </a:p>
        </p:txBody>
      </p:sp>
      <p:sp>
        <p:nvSpPr>
          <p:cNvPr id="168" name="Google Shape;168;p6"/>
          <p:cNvSpPr/>
          <p:nvPr/>
        </p:nvSpPr>
        <p:spPr>
          <a:xfrm>
            <a:off x="11190757" y="29961894"/>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Acknowledgements</a:t>
            </a:r>
            <a:endParaRPr b="1" sz="1866">
              <a:solidFill>
                <a:schemeClr val="lt1"/>
              </a:solidFill>
              <a:latin typeface="Calibri"/>
              <a:ea typeface="Calibri"/>
              <a:cs typeface="Calibri"/>
              <a:sym typeface="Calibri"/>
            </a:endParaRPr>
          </a:p>
        </p:txBody>
      </p:sp>
      <p:sp>
        <p:nvSpPr>
          <p:cNvPr id="169" name="Google Shape;169;p6"/>
          <p:cNvSpPr/>
          <p:nvPr/>
        </p:nvSpPr>
        <p:spPr>
          <a:xfrm>
            <a:off x="11190757" y="31242994"/>
            <a:ext cx="10460700" cy="355500"/>
          </a:xfrm>
          <a:prstGeom prst="rect">
            <a:avLst/>
          </a:prstGeom>
          <a:solidFill>
            <a:srgbClr val="222A35"/>
          </a:solidFill>
          <a:ln cap="flat" cmpd="sng" w="12700">
            <a:solidFill>
              <a:srgbClr val="31538F"/>
            </a:solidFill>
            <a:prstDash val="solid"/>
            <a:miter lim="800000"/>
            <a:headEnd len="sm" w="sm" type="none"/>
            <a:tailEnd len="sm" w="sm" type="none"/>
          </a:ln>
        </p:spPr>
        <p:txBody>
          <a:bodyPr anchorCtr="0" anchor="ctr" bIns="12175" lIns="24375" spcFirstLastPara="1" rIns="24375" wrap="square" tIns="12175">
            <a:noAutofit/>
          </a:bodyPr>
          <a:lstStyle/>
          <a:p>
            <a:pPr indent="0" lvl="0" marL="0" marR="0" rtl="0" algn="ctr">
              <a:spcBef>
                <a:spcPts val="0"/>
              </a:spcBef>
              <a:spcAft>
                <a:spcPts val="0"/>
              </a:spcAft>
              <a:buNone/>
            </a:pPr>
            <a:r>
              <a:rPr b="1" lang="en-US" sz="2934">
                <a:solidFill>
                  <a:schemeClr val="lt1"/>
                </a:solidFill>
                <a:latin typeface="Calibri"/>
                <a:ea typeface="Calibri"/>
                <a:cs typeface="Calibri"/>
                <a:sym typeface="Calibri"/>
              </a:rPr>
              <a:t>References</a:t>
            </a:r>
            <a:endParaRPr b="1" sz="1866">
              <a:solidFill>
                <a:schemeClr val="lt1"/>
              </a:solidFill>
              <a:latin typeface="Calibri"/>
              <a:ea typeface="Calibri"/>
              <a:cs typeface="Calibri"/>
              <a:sym typeface="Calibri"/>
            </a:endParaRPr>
          </a:p>
        </p:txBody>
      </p:sp>
      <p:sp>
        <p:nvSpPr>
          <p:cNvPr id="170" name="Google Shape;170;p6"/>
          <p:cNvSpPr txBox="1"/>
          <p:nvPr/>
        </p:nvSpPr>
        <p:spPr>
          <a:xfrm>
            <a:off x="98512" y="10733013"/>
            <a:ext cx="5918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 Drawing</a:t>
            </a:r>
            <a:endParaRPr b="1" sz="2000">
              <a:latin typeface="Calibri"/>
              <a:ea typeface="Calibri"/>
              <a:cs typeface="Calibri"/>
              <a:sym typeface="Calibri"/>
            </a:endParaRPr>
          </a:p>
        </p:txBody>
      </p:sp>
      <p:sp>
        <p:nvSpPr>
          <p:cNvPr id="171" name="Google Shape;171;p6"/>
          <p:cNvSpPr txBox="1"/>
          <p:nvPr/>
        </p:nvSpPr>
        <p:spPr>
          <a:xfrm>
            <a:off x="17246938" y="10267125"/>
            <a:ext cx="49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 CAD Model</a:t>
            </a:r>
            <a:endParaRPr b="1" sz="2000">
              <a:latin typeface="Calibri"/>
              <a:ea typeface="Calibri"/>
              <a:cs typeface="Calibri"/>
              <a:sym typeface="Calibri"/>
            </a:endParaRPr>
          </a:p>
        </p:txBody>
      </p:sp>
      <p:sp>
        <p:nvSpPr>
          <p:cNvPr id="172" name="Google Shape;172;p6"/>
          <p:cNvSpPr txBox="1"/>
          <p:nvPr/>
        </p:nvSpPr>
        <p:spPr>
          <a:xfrm>
            <a:off x="6344288" y="11694250"/>
            <a:ext cx="4418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 CAD Model</a:t>
            </a:r>
            <a:endParaRPr b="1" sz="2000">
              <a:latin typeface="Calibri"/>
              <a:ea typeface="Calibri"/>
              <a:cs typeface="Calibri"/>
              <a:sym typeface="Calibri"/>
            </a:endParaRPr>
          </a:p>
        </p:txBody>
      </p:sp>
      <p:sp>
        <p:nvSpPr>
          <p:cNvPr id="173" name="Google Shape;173;p6"/>
          <p:cNvSpPr txBox="1"/>
          <p:nvPr/>
        </p:nvSpPr>
        <p:spPr>
          <a:xfrm>
            <a:off x="11406501" y="10190900"/>
            <a:ext cx="553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Initial Drawing</a:t>
            </a:r>
            <a:endParaRPr b="1" sz="2000">
              <a:latin typeface="Calibri"/>
              <a:ea typeface="Calibri"/>
              <a:cs typeface="Calibri"/>
              <a:sym typeface="Calibri"/>
            </a:endParaRPr>
          </a:p>
        </p:txBody>
      </p:sp>
      <p:sp>
        <p:nvSpPr>
          <p:cNvPr id="174" name="Google Shape;174;p6"/>
          <p:cNvSpPr txBox="1"/>
          <p:nvPr/>
        </p:nvSpPr>
        <p:spPr>
          <a:xfrm>
            <a:off x="11190757" y="22468850"/>
            <a:ext cx="10460700" cy="7511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Conclusions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Torsion spring 3 performed best with ankle range of motion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Tension spring</a:t>
            </a:r>
            <a:r>
              <a:rPr lang="en-US" sz="2800">
                <a:solidFill>
                  <a:schemeClr val="dk1"/>
                </a:solidFill>
                <a:latin typeface="Calibri"/>
                <a:ea typeface="Calibri"/>
                <a:cs typeface="Calibri"/>
                <a:sym typeface="Calibri"/>
              </a:rPr>
              <a:t> 2 produced the most balanced stroke out of design 1 &amp; torsional</a:t>
            </a:r>
            <a:r>
              <a:rPr lang="en-US" sz="2800">
                <a:solidFill>
                  <a:schemeClr val="dk1"/>
                </a:solidFill>
                <a:latin typeface="Calibri"/>
                <a:ea typeface="Calibri"/>
                <a:cs typeface="Calibri"/>
                <a:sym typeface="Calibri"/>
              </a:rPr>
              <a:t> spring 3 produced the most balanced stroke out of design 2  </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Torsional spring 3</a:t>
            </a:r>
            <a:r>
              <a:rPr lang="en-US" sz="2800">
                <a:solidFill>
                  <a:schemeClr val="dk1"/>
                </a:solidFill>
                <a:latin typeface="Calibri"/>
                <a:ea typeface="Calibri"/>
                <a:cs typeface="Calibri"/>
                <a:sym typeface="Calibri"/>
              </a:rPr>
              <a:t> performed better in terms of downstroke </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Tension spring 2 performed better in terms of recovery stroke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Flipper deflection was inconclusive</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Require a larger tank with slower arm </a:t>
            </a:r>
            <a:r>
              <a:rPr lang="en-US" sz="2800">
                <a:solidFill>
                  <a:schemeClr val="dk1"/>
                </a:solidFill>
                <a:latin typeface="Calibri"/>
                <a:ea typeface="Calibri"/>
                <a:cs typeface="Calibri"/>
                <a:sym typeface="Calibri"/>
              </a:rPr>
              <a:t>oscillation</a:t>
            </a: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Can create a design that doesn’t require position adjustments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b="1" lang="en-US" sz="2800">
                <a:solidFill>
                  <a:schemeClr val="dk1"/>
                </a:solidFill>
                <a:latin typeface="Calibri"/>
                <a:ea typeface="Calibri"/>
                <a:cs typeface="Calibri"/>
                <a:sym typeface="Calibri"/>
              </a:rPr>
              <a:t>Recommendations</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Complete Human Testing</a:t>
            </a:r>
            <a:endParaRPr sz="2800">
              <a:solidFill>
                <a:schemeClr val="dk1"/>
              </a:solidFill>
              <a:latin typeface="Calibri"/>
              <a:ea typeface="Calibri"/>
              <a:cs typeface="Calibri"/>
              <a:sym typeface="Calibri"/>
            </a:endParaRPr>
          </a:p>
          <a:p>
            <a:pPr indent="-406400" lvl="2" marL="13716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Focus on quantitative &amp; </a:t>
            </a:r>
            <a:r>
              <a:rPr lang="en-US" sz="2800">
                <a:solidFill>
                  <a:schemeClr val="dk1"/>
                </a:solidFill>
                <a:latin typeface="Calibri"/>
                <a:ea typeface="Calibri"/>
                <a:cs typeface="Calibri"/>
                <a:sym typeface="Calibri"/>
              </a:rPr>
              <a:t>qualitative</a:t>
            </a:r>
            <a:r>
              <a:rPr lang="en-US" sz="2800">
                <a:solidFill>
                  <a:schemeClr val="dk1"/>
                </a:solidFill>
                <a:latin typeface="Calibri"/>
                <a:ea typeface="Calibri"/>
                <a:cs typeface="Calibri"/>
                <a:sym typeface="Calibri"/>
              </a:rPr>
              <a:t> metrics</a:t>
            </a:r>
            <a:endParaRPr sz="2800">
              <a:solidFill>
                <a:schemeClr val="dk1"/>
              </a:solidFill>
              <a:latin typeface="Calibri"/>
              <a:ea typeface="Calibri"/>
              <a:cs typeface="Calibri"/>
              <a:sym typeface="Calibri"/>
            </a:endParaRPr>
          </a:p>
          <a:p>
            <a:pPr indent="-406400" lvl="3" marL="18288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Flipper Deflection &amp; ankle range of motion</a:t>
            </a:r>
            <a:endParaRPr sz="2800">
              <a:solidFill>
                <a:schemeClr val="dk1"/>
              </a:solidFill>
              <a:latin typeface="Calibri"/>
              <a:ea typeface="Calibri"/>
              <a:cs typeface="Calibri"/>
              <a:sym typeface="Calibri"/>
            </a:endParaRPr>
          </a:p>
          <a:p>
            <a:pPr indent="-406400" lvl="3" marL="18288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SWOLF, pace, heart rate, &amp; comfortability</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Pursue finding “ideal” spring constant for tension spring design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Fabricate and test Ball &amp; Joint Design</a:t>
            </a:r>
            <a:endParaRPr sz="2800">
              <a:solidFill>
                <a:schemeClr val="dk1"/>
              </a:solidFill>
              <a:latin typeface="Calibri"/>
              <a:ea typeface="Calibri"/>
              <a:cs typeface="Calibri"/>
              <a:sym typeface="Calibri"/>
            </a:endParaRPr>
          </a:p>
        </p:txBody>
      </p:sp>
      <p:pic>
        <p:nvPicPr>
          <p:cNvPr id="175" name="Google Shape;175;p6"/>
          <p:cNvPicPr preferRelativeResize="0"/>
          <p:nvPr/>
        </p:nvPicPr>
        <p:blipFill>
          <a:blip r:embed="rId8">
            <a:alphaModFix/>
          </a:blip>
          <a:stretch>
            <a:fillRect/>
          </a:stretch>
        </p:blipFill>
        <p:spPr>
          <a:xfrm>
            <a:off x="6344365" y="12255134"/>
            <a:ext cx="4418275" cy="4253519"/>
          </a:xfrm>
          <a:prstGeom prst="rect">
            <a:avLst/>
          </a:prstGeom>
          <a:noFill/>
          <a:ln cap="flat" cmpd="sng" w="38100">
            <a:solidFill>
              <a:schemeClr val="dk2"/>
            </a:solidFill>
            <a:prstDash val="solid"/>
            <a:round/>
            <a:headEnd len="sm" w="sm" type="none"/>
            <a:tailEnd len="sm" w="sm" type="none"/>
          </a:ln>
        </p:spPr>
      </p:pic>
      <p:pic>
        <p:nvPicPr>
          <p:cNvPr id="176" name="Google Shape;176;p6"/>
          <p:cNvPicPr preferRelativeResize="0"/>
          <p:nvPr/>
        </p:nvPicPr>
        <p:blipFill rotWithShape="1">
          <a:blip r:embed="rId9">
            <a:alphaModFix/>
          </a:blip>
          <a:srcRect b="14207" l="0" r="0" t="0"/>
          <a:stretch/>
        </p:blipFill>
        <p:spPr>
          <a:xfrm>
            <a:off x="334650" y="11190125"/>
            <a:ext cx="5350401" cy="6120274"/>
          </a:xfrm>
          <a:prstGeom prst="rect">
            <a:avLst/>
          </a:prstGeom>
          <a:noFill/>
          <a:ln cap="flat" cmpd="sng" w="38100">
            <a:solidFill>
              <a:schemeClr val="dk2"/>
            </a:solidFill>
            <a:prstDash val="solid"/>
            <a:round/>
            <a:headEnd len="sm" w="sm" type="none"/>
            <a:tailEnd len="sm" w="sm" type="none"/>
          </a:ln>
        </p:spPr>
      </p:pic>
      <p:sp>
        <p:nvSpPr>
          <p:cNvPr id="177" name="Google Shape;177;p6"/>
          <p:cNvSpPr txBox="1"/>
          <p:nvPr/>
        </p:nvSpPr>
        <p:spPr>
          <a:xfrm>
            <a:off x="6344288" y="16576925"/>
            <a:ext cx="441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Calibri"/>
                <a:ea typeface="Calibri"/>
                <a:cs typeface="Calibri"/>
                <a:sym typeface="Calibri"/>
              </a:rPr>
              <a:t>Final Design</a:t>
            </a:r>
            <a:endParaRPr b="1" sz="2400">
              <a:latin typeface="Calibri"/>
              <a:ea typeface="Calibri"/>
              <a:cs typeface="Calibri"/>
              <a:sym typeface="Calibri"/>
            </a:endParaRPr>
          </a:p>
        </p:txBody>
      </p:sp>
      <p:sp>
        <p:nvSpPr>
          <p:cNvPr id="178" name="Google Shape;178;p6"/>
          <p:cNvSpPr/>
          <p:nvPr/>
        </p:nvSpPr>
        <p:spPr>
          <a:xfrm>
            <a:off x="6860075" y="12715563"/>
            <a:ext cx="2763000" cy="25557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880875" y="12757525"/>
            <a:ext cx="2473500" cy="30225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6"/>
          <p:cNvPicPr preferRelativeResize="0"/>
          <p:nvPr/>
        </p:nvPicPr>
        <p:blipFill>
          <a:blip r:embed="rId10">
            <a:alphaModFix/>
          </a:blip>
          <a:stretch>
            <a:fillRect/>
          </a:stretch>
        </p:blipFill>
        <p:spPr>
          <a:xfrm>
            <a:off x="6404675" y="6904337"/>
            <a:ext cx="4297638" cy="4829435"/>
          </a:xfrm>
          <a:prstGeom prst="rect">
            <a:avLst/>
          </a:prstGeom>
          <a:noFill/>
          <a:ln cap="flat" cmpd="sng" w="28575">
            <a:solidFill>
              <a:srgbClr val="44546A"/>
            </a:solidFill>
            <a:prstDash val="solid"/>
            <a:miter lim="8000"/>
            <a:headEnd len="sm" w="sm" type="none"/>
            <a:tailEnd len="sm" w="sm" type="none"/>
          </a:ln>
        </p:spPr>
      </p:pic>
      <p:pic>
        <p:nvPicPr>
          <p:cNvPr id="181" name="Google Shape;181;p6"/>
          <p:cNvPicPr preferRelativeResize="0"/>
          <p:nvPr/>
        </p:nvPicPr>
        <p:blipFill>
          <a:blip r:embed="rId11">
            <a:alphaModFix/>
          </a:blip>
          <a:stretch>
            <a:fillRect/>
          </a:stretch>
        </p:blipFill>
        <p:spPr>
          <a:xfrm>
            <a:off x="17887925" y="5613165"/>
            <a:ext cx="3458700" cy="4632222"/>
          </a:xfrm>
          <a:prstGeom prst="rect">
            <a:avLst/>
          </a:prstGeom>
          <a:noFill/>
          <a:ln cap="flat" cmpd="sng" w="28575">
            <a:solidFill>
              <a:srgbClr val="37474F"/>
            </a:solidFill>
            <a:prstDash val="solid"/>
            <a:round/>
            <a:headEnd len="sm" w="sm" type="none"/>
            <a:tailEnd len="sm" w="sm" type="none"/>
          </a:ln>
        </p:spPr>
      </p:pic>
      <p:pic>
        <p:nvPicPr>
          <p:cNvPr id="182" name="Google Shape;182;p6"/>
          <p:cNvPicPr preferRelativeResize="0"/>
          <p:nvPr/>
        </p:nvPicPr>
        <p:blipFill>
          <a:blip r:embed="rId12">
            <a:alphaModFix/>
          </a:blip>
          <a:stretch>
            <a:fillRect/>
          </a:stretch>
        </p:blipFill>
        <p:spPr>
          <a:xfrm>
            <a:off x="256050" y="28996342"/>
            <a:ext cx="5188150" cy="3443858"/>
          </a:xfrm>
          <a:prstGeom prst="rect">
            <a:avLst/>
          </a:prstGeom>
          <a:noFill/>
          <a:ln>
            <a:noFill/>
          </a:ln>
        </p:spPr>
      </p:pic>
      <p:pic>
        <p:nvPicPr>
          <p:cNvPr id="183" name="Google Shape;183;p6"/>
          <p:cNvPicPr preferRelativeResize="0"/>
          <p:nvPr/>
        </p:nvPicPr>
        <p:blipFill>
          <a:blip r:embed="rId13">
            <a:alphaModFix/>
          </a:blip>
          <a:stretch>
            <a:fillRect/>
          </a:stretch>
        </p:blipFill>
        <p:spPr>
          <a:xfrm>
            <a:off x="5598325" y="26373200"/>
            <a:ext cx="5188150" cy="3443850"/>
          </a:xfrm>
          <a:prstGeom prst="rect">
            <a:avLst/>
          </a:prstGeom>
          <a:noFill/>
          <a:ln>
            <a:noFill/>
          </a:ln>
        </p:spPr>
      </p:pic>
      <p:pic>
        <p:nvPicPr>
          <p:cNvPr id="184" name="Google Shape;184;p6"/>
          <p:cNvPicPr preferRelativeResize="0"/>
          <p:nvPr/>
        </p:nvPicPr>
        <p:blipFill>
          <a:blip r:embed="rId14">
            <a:alphaModFix/>
          </a:blip>
          <a:stretch>
            <a:fillRect/>
          </a:stretch>
        </p:blipFill>
        <p:spPr>
          <a:xfrm>
            <a:off x="256025" y="23597975"/>
            <a:ext cx="5188150" cy="3443858"/>
          </a:xfrm>
          <a:prstGeom prst="rect">
            <a:avLst/>
          </a:prstGeom>
          <a:noFill/>
          <a:ln>
            <a:noFill/>
          </a:ln>
        </p:spPr>
      </p:pic>
      <p:pic>
        <p:nvPicPr>
          <p:cNvPr id="185" name="Google Shape;185;p6"/>
          <p:cNvPicPr preferRelativeResize="0"/>
          <p:nvPr/>
        </p:nvPicPr>
        <p:blipFill>
          <a:blip r:embed="rId15">
            <a:alphaModFix/>
          </a:blip>
          <a:stretch>
            <a:fillRect/>
          </a:stretch>
        </p:blipFill>
        <p:spPr>
          <a:xfrm>
            <a:off x="5598325" y="20664275"/>
            <a:ext cx="5188150" cy="3443858"/>
          </a:xfrm>
          <a:prstGeom prst="rect">
            <a:avLst/>
          </a:prstGeom>
          <a:noFill/>
          <a:ln>
            <a:noFill/>
          </a:ln>
        </p:spPr>
      </p:pic>
      <p:pic>
        <p:nvPicPr>
          <p:cNvPr id="186" name="Google Shape;186;p6"/>
          <p:cNvPicPr preferRelativeResize="0"/>
          <p:nvPr/>
        </p:nvPicPr>
        <p:blipFill>
          <a:blip r:embed="rId16">
            <a:alphaModFix/>
          </a:blip>
          <a:stretch>
            <a:fillRect/>
          </a:stretch>
        </p:blipFill>
        <p:spPr>
          <a:xfrm>
            <a:off x="251275" y="17985675"/>
            <a:ext cx="5188158" cy="3436462"/>
          </a:xfrm>
          <a:prstGeom prst="rect">
            <a:avLst/>
          </a:prstGeom>
          <a:noFill/>
          <a:ln>
            <a:noFill/>
          </a:ln>
        </p:spPr>
      </p:pic>
      <p:sp>
        <p:nvSpPr>
          <p:cNvPr id="187" name="Google Shape;187;p6"/>
          <p:cNvSpPr txBox="1"/>
          <p:nvPr/>
        </p:nvSpPr>
        <p:spPr>
          <a:xfrm>
            <a:off x="5818475" y="18322350"/>
            <a:ext cx="48462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Strongest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Narrowest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Weakest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Ankle not fully extended</a:t>
            </a:r>
            <a:endParaRPr sz="2800">
              <a:latin typeface="Calibri"/>
              <a:ea typeface="Calibri"/>
              <a:cs typeface="Calibri"/>
              <a:sym typeface="Calibri"/>
            </a:endParaRPr>
          </a:p>
        </p:txBody>
      </p:sp>
      <p:sp>
        <p:nvSpPr>
          <p:cNvPr id="188" name="Google Shape;188;p6"/>
          <p:cNvSpPr txBox="1"/>
          <p:nvPr/>
        </p:nvSpPr>
        <p:spPr>
          <a:xfrm>
            <a:off x="227675" y="21336738"/>
            <a:ext cx="48462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Satisfactory</a:t>
            </a:r>
            <a:r>
              <a:rPr lang="en-US" sz="2800">
                <a:latin typeface="Calibri"/>
                <a:ea typeface="Calibri"/>
                <a:cs typeface="Calibri"/>
                <a:sym typeface="Calibri"/>
              </a:rPr>
              <a:t>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Slightly thicker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Good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Almost full extension of ankle</a:t>
            </a:r>
            <a:endParaRPr sz="2800">
              <a:latin typeface="Calibri"/>
              <a:ea typeface="Calibri"/>
              <a:cs typeface="Calibri"/>
              <a:sym typeface="Calibri"/>
            </a:endParaRPr>
          </a:p>
        </p:txBody>
      </p:sp>
      <p:sp>
        <p:nvSpPr>
          <p:cNvPr id="189" name="Google Shape;189;p6"/>
          <p:cNvSpPr txBox="1"/>
          <p:nvPr/>
        </p:nvSpPr>
        <p:spPr>
          <a:xfrm>
            <a:off x="5770313" y="24286363"/>
            <a:ext cx="50943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Less powerful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Thicker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Full extension of ankle</a:t>
            </a:r>
            <a:endParaRPr sz="2800">
              <a:latin typeface="Calibri"/>
              <a:ea typeface="Calibri"/>
              <a:cs typeface="Calibri"/>
              <a:sym typeface="Calibri"/>
            </a:endParaRPr>
          </a:p>
        </p:txBody>
      </p:sp>
      <p:sp>
        <p:nvSpPr>
          <p:cNvPr id="190" name="Google Shape;190;p6"/>
          <p:cNvSpPr txBox="1"/>
          <p:nvPr/>
        </p:nvSpPr>
        <p:spPr>
          <a:xfrm>
            <a:off x="252100" y="27124138"/>
            <a:ext cx="48462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Weaker</a:t>
            </a:r>
            <a:r>
              <a:rPr lang="en-US" sz="2800">
                <a:latin typeface="Calibri"/>
                <a:ea typeface="Calibri"/>
                <a:cs typeface="Calibri"/>
                <a:sym typeface="Calibri"/>
              </a:rPr>
              <a:t>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Thicker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Stronger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Full extension of ankle</a:t>
            </a:r>
            <a:endParaRPr sz="2800">
              <a:latin typeface="Calibri"/>
              <a:ea typeface="Calibri"/>
              <a:cs typeface="Calibri"/>
              <a:sym typeface="Calibri"/>
            </a:endParaRPr>
          </a:p>
        </p:txBody>
      </p:sp>
      <p:sp>
        <p:nvSpPr>
          <p:cNvPr id="191" name="Google Shape;191;p6"/>
          <p:cNvSpPr txBox="1"/>
          <p:nvPr/>
        </p:nvSpPr>
        <p:spPr>
          <a:xfrm>
            <a:off x="5894675" y="29784863"/>
            <a:ext cx="48462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Weakest recovery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Thickest peak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Strongest Downstroke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Full extension of ankle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Closest path to </a:t>
            </a:r>
            <a:r>
              <a:rPr lang="en-US" sz="2800">
                <a:latin typeface="Calibri"/>
                <a:ea typeface="Calibri"/>
                <a:cs typeface="Calibri"/>
                <a:sym typeface="Calibri"/>
              </a:rPr>
              <a:t>ankle</a:t>
            </a:r>
            <a:r>
              <a:rPr lang="en-US" sz="2800">
                <a:latin typeface="Calibri"/>
                <a:ea typeface="Calibri"/>
                <a:cs typeface="Calibri"/>
                <a:sym typeface="Calibri"/>
              </a:rPr>
              <a:t> range of motion</a:t>
            </a:r>
            <a:endParaRPr sz="2800">
              <a:latin typeface="Calibri"/>
              <a:ea typeface="Calibri"/>
              <a:cs typeface="Calibri"/>
              <a:sym typeface="Calibri"/>
            </a:endParaRPr>
          </a:p>
        </p:txBody>
      </p:sp>
      <p:pic>
        <p:nvPicPr>
          <p:cNvPr id="192" name="Google Shape;192;p6"/>
          <p:cNvPicPr preferRelativeResize="0"/>
          <p:nvPr/>
        </p:nvPicPr>
        <p:blipFill>
          <a:blip r:embed="rId17">
            <a:alphaModFix/>
          </a:blip>
          <a:stretch>
            <a:fillRect/>
          </a:stretch>
        </p:blipFill>
        <p:spPr>
          <a:xfrm>
            <a:off x="11215254" y="16714325"/>
            <a:ext cx="5918100" cy="3886513"/>
          </a:xfrm>
          <a:prstGeom prst="rect">
            <a:avLst/>
          </a:prstGeom>
          <a:noFill/>
          <a:ln>
            <a:noFill/>
          </a:ln>
        </p:spPr>
      </p:pic>
      <p:pic>
        <p:nvPicPr>
          <p:cNvPr id="193" name="Google Shape;193;p6"/>
          <p:cNvPicPr preferRelativeResize="0"/>
          <p:nvPr/>
        </p:nvPicPr>
        <p:blipFill>
          <a:blip r:embed="rId18">
            <a:alphaModFix/>
          </a:blip>
          <a:stretch>
            <a:fillRect/>
          </a:stretch>
        </p:blipFill>
        <p:spPr>
          <a:xfrm>
            <a:off x="16734900" y="11294875"/>
            <a:ext cx="4846200" cy="3209955"/>
          </a:xfrm>
          <a:prstGeom prst="rect">
            <a:avLst/>
          </a:prstGeom>
          <a:noFill/>
          <a:ln>
            <a:noFill/>
          </a:ln>
        </p:spPr>
      </p:pic>
      <p:pic>
        <p:nvPicPr>
          <p:cNvPr id="194" name="Google Shape;194;p6"/>
          <p:cNvPicPr preferRelativeResize="0"/>
          <p:nvPr/>
        </p:nvPicPr>
        <p:blipFill>
          <a:blip r:embed="rId14">
            <a:alphaModFix/>
          </a:blip>
          <a:stretch>
            <a:fillRect/>
          </a:stretch>
        </p:blipFill>
        <p:spPr>
          <a:xfrm>
            <a:off x="11261100" y="11257225"/>
            <a:ext cx="4846200" cy="3216864"/>
          </a:xfrm>
          <a:prstGeom prst="rect">
            <a:avLst/>
          </a:prstGeom>
          <a:noFill/>
          <a:ln>
            <a:noFill/>
          </a:ln>
        </p:spPr>
      </p:pic>
      <p:sp>
        <p:nvSpPr>
          <p:cNvPr id="195" name="Google Shape;195;p6"/>
          <p:cNvSpPr txBox="1"/>
          <p:nvPr/>
        </p:nvSpPr>
        <p:spPr>
          <a:xfrm>
            <a:off x="11772900" y="14655275"/>
            <a:ext cx="92202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Tension spring iteration 2 and torsion s</a:t>
            </a:r>
            <a:r>
              <a:rPr lang="en-US" sz="2800">
                <a:latin typeface="Calibri"/>
                <a:ea typeface="Calibri"/>
                <a:cs typeface="Calibri"/>
                <a:sym typeface="Calibri"/>
              </a:rPr>
              <a:t>pring</a:t>
            </a:r>
            <a:r>
              <a:rPr lang="en-US" sz="2800">
                <a:latin typeface="Calibri"/>
                <a:ea typeface="Calibri"/>
                <a:cs typeface="Calibri"/>
                <a:sym typeface="Calibri"/>
              </a:rPr>
              <a:t> iteration 3 had the best balance of their </a:t>
            </a:r>
            <a:r>
              <a:rPr lang="en-US" sz="2800">
                <a:latin typeface="Calibri"/>
                <a:ea typeface="Calibri"/>
                <a:cs typeface="Calibri"/>
                <a:sym typeface="Calibri"/>
              </a:rPr>
              <a:t>respective</a:t>
            </a:r>
            <a:r>
              <a:rPr lang="en-US" sz="2800">
                <a:latin typeface="Calibri"/>
                <a:ea typeface="Calibri"/>
                <a:cs typeface="Calibri"/>
                <a:sym typeface="Calibri"/>
              </a:rPr>
              <a:t> springs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Torsion design had a stronger downstroke with a fully </a:t>
            </a:r>
            <a:r>
              <a:rPr lang="en-US" sz="2800">
                <a:latin typeface="Calibri"/>
                <a:ea typeface="Calibri"/>
                <a:cs typeface="Calibri"/>
                <a:sym typeface="Calibri"/>
              </a:rPr>
              <a:t>extended</a:t>
            </a:r>
            <a:r>
              <a:rPr lang="en-US" sz="2800">
                <a:latin typeface="Calibri"/>
                <a:ea typeface="Calibri"/>
                <a:cs typeface="Calibri"/>
                <a:sym typeface="Calibri"/>
              </a:rPr>
              <a:t> ankle while tension design had a better recovery</a:t>
            </a:r>
            <a:endParaRPr sz="2800">
              <a:latin typeface="Calibri"/>
              <a:ea typeface="Calibri"/>
              <a:cs typeface="Calibri"/>
              <a:sym typeface="Calibri"/>
            </a:endParaRPr>
          </a:p>
        </p:txBody>
      </p:sp>
      <p:sp>
        <p:nvSpPr>
          <p:cNvPr id="196" name="Google Shape;196;p6"/>
          <p:cNvSpPr txBox="1"/>
          <p:nvPr/>
        </p:nvSpPr>
        <p:spPr>
          <a:xfrm>
            <a:off x="17133350" y="16886038"/>
            <a:ext cx="4700100" cy="3632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Able ankle has longer downstroke and shorter upstroke because of required energy and drag</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Could not simulate because powerful motor generated </a:t>
            </a:r>
            <a:r>
              <a:rPr lang="en-US" sz="2800">
                <a:latin typeface="Calibri"/>
                <a:ea typeface="Calibri"/>
                <a:cs typeface="Calibri"/>
                <a:sym typeface="Calibri"/>
              </a:rPr>
              <a:t>constant</a:t>
            </a:r>
            <a:r>
              <a:rPr lang="en-US" sz="2800">
                <a:latin typeface="Calibri"/>
                <a:ea typeface="Calibri"/>
                <a:cs typeface="Calibri"/>
                <a:sym typeface="Calibri"/>
              </a:rPr>
              <a:t> </a:t>
            </a:r>
            <a:r>
              <a:rPr lang="en-US" sz="2800">
                <a:latin typeface="Calibri"/>
                <a:ea typeface="Calibri"/>
                <a:cs typeface="Calibri"/>
                <a:sym typeface="Calibri"/>
              </a:rPr>
              <a:t>oscillation &amp; no flipper use in test rig testing</a:t>
            </a:r>
            <a:endParaRPr sz="2800">
              <a:latin typeface="Calibri"/>
              <a:ea typeface="Calibri"/>
              <a:cs typeface="Calibri"/>
              <a:sym typeface="Calibri"/>
            </a:endParaRPr>
          </a:p>
        </p:txBody>
      </p:sp>
      <p:sp>
        <p:nvSpPr>
          <p:cNvPr id="197" name="Google Shape;197;p6"/>
          <p:cNvSpPr txBox="1"/>
          <p:nvPr/>
        </p:nvSpPr>
        <p:spPr>
          <a:xfrm>
            <a:off x="11310925" y="20656413"/>
            <a:ext cx="10320000" cy="1477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Torsional spring design has a more similar downstroke while tension spring design has a more similar upstroke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Both have same recovery angle as able foot</a:t>
            </a:r>
            <a:endParaRPr sz="2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2022-02-23T19:51:33Z</dcterms:created>
  <dc:creator>SD ME Fall 2022</dc:creator>
</cp:coreProperties>
</file>